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5"/>
  </p:notesMasterIdLst>
  <p:handoutMasterIdLst>
    <p:handoutMasterId r:id="rId36"/>
  </p:handoutMasterIdLst>
  <p:sldIdLst>
    <p:sldId id="256" r:id="rId3"/>
    <p:sldId id="403" r:id="rId4"/>
    <p:sldId id="404" r:id="rId5"/>
    <p:sldId id="406" r:id="rId6"/>
    <p:sldId id="444" r:id="rId7"/>
    <p:sldId id="445" r:id="rId8"/>
    <p:sldId id="448" r:id="rId9"/>
    <p:sldId id="446" r:id="rId10"/>
    <p:sldId id="447" r:id="rId11"/>
    <p:sldId id="432" r:id="rId12"/>
    <p:sldId id="452" r:id="rId13"/>
    <p:sldId id="449" r:id="rId14"/>
    <p:sldId id="451" r:id="rId15"/>
    <p:sldId id="450" r:id="rId16"/>
    <p:sldId id="442" r:id="rId17"/>
    <p:sldId id="441" r:id="rId18"/>
    <p:sldId id="437" r:id="rId19"/>
    <p:sldId id="438" r:id="rId20"/>
    <p:sldId id="411" r:id="rId21"/>
    <p:sldId id="408" r:id="rId22"/>
    <p:sldId id="409" r:id="rId23"/>
    <p:sldId id="412" r:id="rId24"/>
    <p:sldId id="410" r:id="rId25"/>
    <p:sldId id="418" r:id="rId26"/>
    <p:sldId id="416" r:id="rId27"/>
    <p:sldId id="405" r:id="rId28"/>
    <p:sldId id="400" r:id="rId29"/>
    <p:sldId id="429" r:id="rId30"/>
    <p:sldId id="430" r:id="rId31"/>
    <p:sldId id="431" r:id="rId32"/>
    <p:sldId id="421" r:id="rId33"/>
    <p:sldId id="38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4F4F4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242" autoAdjust="0"/>
  </p:normalViewPr>
  <p:slideViewPr>
    <p:cSldViewPr snapToGrid="0">
      <p:cViewPr varScale="1">
        <p:scale>
          <a:sx n="51" d="100"/>
          <a:sy n="51" d="100"/>
        </p:scale>
        <p:origin x="1214" y="38"/>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notesViewPr>
    <p:cSldViewPr snapToGrid="0">
      <p:cViewPr varScale="1">
        <p:scale>
          <a:sx n="89" d="100"/>
          <a:sy n="89" d="100"/>
        </p:scale>
        <p:origin x="29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oger\Desktop\CS%20&amp;%20GB\Brochure\Material\Greenhouse%20emmissions%202014%20selected%20countri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6600"/>
                </a:solidFill>
                <a:latin typeface="+mn-lt"/>
                <a:ea typeface="+mn-ea"/>
                <a:cs typeface="+mn-cs"/>
              </a:defRPr>
            </a:pPr>
            <a:r>
              <a:rPr lang="es-ES" sz="1800" b="1" dirty="0">
                <a:solidFill>
                  <a:srgbClr val="006600"/>
                </a:solidFill>
              </a:rPr>
              <a:t>Déficit</a:t>
            </a:r>
            <a:r>
              <a:rPr lang="es-ES" sz="1800" b="1" baseline="0" dirty="0">
                <a:solidFill>
                  <a:srgbClr val="006600"/>
                </a:solidFill>
              </a:rPr>
              <a:t> público 2014</a:t>
            </a:r>
            <a:endParaRPr lang="es-ES" sz="1800" b="1" dirty="0">
              <a:solidFill>
                <a:srgbClr val="0066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66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08358A"/>
            </a:solidFill>
            <a:ln>
              <a:noFill/>
            </a:ln>
            <a:effectLst/>
          </c:spPr>
          <c:invertIfNegative val="0"/>
          <c:cat>
            <c:strRef>
              <c:f>Sheet1!$A$1:$A$3</c:f>
              <c:strCache>
                <c:ptCount val="3"/>
                <c:pt idx="0">
                  <c:v>Eurozona</c:v>
                </c:pt>
                <c:pt idx="1">
                  <c:v>UE 28</c:v>
                </c:pt>
                <c:pt idx="2">
                  <c:v>España</c:v>
                </c:pt>
              </c:strCache>
            </c:strRef>
          </c:cat>
          <c:val>
            <c:numRef>
              <c:f>Sheet1!$B$1:$B$3</c:f>
              <c:numCache>
                <c:formatCode>0.00%</c:formatCode>
                <c:ptCount val="3"/>
                <c:pt idx="0">
                  <c:v>2.4E-2</c:v>
                </c:pt>
                <c:pt idx="1">
                  <c:v>2.9000000000000001E-2</c:v>
                </c:pt>
                <c:pt idx="2">
                  <c:v>5.8000000000000003E-2</c:v>
                </c:pt>
              </c:numCache>
            </c:numRef>
          </c:val>
          <c:extLst>
            <c:ext xmlns:c16="http://schemas.microsoft.com/office/drawing/2014/chart" uri="{C3380CC4-5D6E-409C-BE32-E72D297353CC}">
              <c16:uniqueId val="{00000000-549E-4787-9476-5928329EB6FB}"/>
            </c:ext>
          </c:extLst>
        </c:ser>
        <c:dLbls>
          <c:showLegendKey val="0"/>
          <c:showVal val="0"/>
          <c:showCatName val="0"/>
          <c:showSerName val="0"/>
          <c:showPercent val="0"/>
          <c:showBubbleSize val="0"/>
        </c:dLbls>
        <c:gapWidth val="219"/>
        <c:overlap val="-27"/>
        <c:axId val="206336608"/>
        <c:axId val="206338176"/>
      </c:barChart>
      <c:catAx>
        <c:axId val="20633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6600"/>
                </a:solidFill>
                <a:latin typeface="+mn-lt"/>
                <a:ea typeface="+mn-ea"/>
                <a:cs typeface="+mn-cs"/>
              </a:defRPr>
            </a:pPr>
            <a:endParaRPr lang="en-US"/>
          </a:p>
        </c:txPr>
        <c:crossAx val="206338176"/>
        <c:crosses val="autoZero"/>
        <c:auto val="1"/>
        <c:lblAlgn val="ctr"/>
        <c:lblOffset val="100"/>
        <c:noMultiLvlLbl val="0"/>
      </c:catAx>
      <c:valAx>
        <c:axId val="206338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6600"/>
                </a:solidFill>
                <a:latin typeface="+mn-lt"/>
                <a:ea typeface="+mn-ea"/>
                <a:cs typeface="+mn-cs"/>
              </a:defRPr>
            </a:pPr>
            <a:endParaRPr lang="en-US"/>
          </a:p>
        </c:txPr>
        <c:crossAx val="206336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6600"/>
                </a:solidFill>
                <a:latin typeface="+mj-lt"/>
                <a:ea typeface="+mn-ea"/>
                <a:cs typeface="+mn-cs"/>
              </a:defRPr>
            </a:pPr>
            <a:r>
              <a:rPr lang="en-US" sz="2400" b="1" dirty="0">
                <a:solidFill>
                  <a:srgbClr val="006600"/>
                </a:solidFill>
                <a:latin typeface="+mj-lt"/>
              </a:rPr>
              <a:t>% </a:t>
            </a:r>
            <a:r>
              <a:rPr lang="en-US" sz="2400" b="1" dirty="0" err="1">
                <a:solidFill>
                  <a:srgbClr val="006600"/>
                </a:solidFill>
                <a:latin typeface="+mj-lt"/>
              </a:rPr>
              <a:t>Emisiones</a:t>
            </a:r>
            <a:r>
              <a:rPr lang="en-US" sz="2400" b="1" dirty="0">
                <a:solidFill>
                  <a:srgbClr val="006600"/>
                </a:solidFill>
                <a:latin typeface="+mj-lt"/>
              </a:rPr>
              <a:t> de CO2</a:t>
            </a:r>
            <a:r>
              <a:rPr lang="en-US" sz="2400" b="1" baseline="0" dirty="0">
                <a:solidFill>
                  <a:srgbClr val="006600"/>
                </a:solidFill>
                <a:latin typeface="+mj-lt"/>
              </a:rPr>
              <a:t> </a:t>
            </a:r>
            <a:r>
              <a:rPr lang="en-US" sz="2400" b="1" baseline="0" dirty="0" err="1">
                <a:solidFill>
                  <a:srgbClr val="006600"/>
                </a:solidFill>
                <a:latin typeface="+mj-lt"/>
              </a:rPr>
              <a:t>en</a:t>
            </a:r>
            <a:r>
              <a:rPr lang="en-US" sz="2400" b="1" baseline="0" dirty="0">
                <a:solidFill>
                  <a:srgbClr val="006600"/>
                </a:solidFill>
                <a:latin typeface="+mj-lt"/>
              </a:rPr>
              <a:t> 2012 </a:t>
            </a:r>
            <a:r>
              <a:rPr lang="en-US" sz="2400" b="1" baseline="0" dirty="0" err="1">
                <a:solidFill>
                  <a:srgbClr val="006600"/>
                </a:solidFill>
                <a:latin typeface="+mj-lt"/>
              </a:rPr>
              <a:t>respecto</a:t>
            </a:r>
            <a:r>
              <a:rPr lang="en-US" sz="2400" b="1" baseline="0" dirty="0">
                <a:solidFill>
                  <a:srgbClr val="006600"/>
                </a:solidFill>
                <a:latin typeface="+mj-lt"/>
              </a:rPr>
              <a:t> a 1990</a:t>
            </a:r>
            <a:endParaRPr lang="en-US" sz="2400" b="1" dirty="0">
              <a:solidFill>
                <a:srgbClr val="006600"/>
              </a:solidFill>
              <a:latin typeface="+mj-lt"/>
            </a:endParaRPr>
          </a:p>
        </c:rich>
      </c:tx>
      <c:layout>
        <c:manualLayout>
          <c:xMode val="edge"/>
          <c:yMode val="edge"/>
          <c:x val="0.15965450763407199"/>
          <c:y val="1.6280242366232801E-2"/>
        </c:manualLayout>
      </c:layout>
      <c:overlay val="0"/>
      <c:spPr>
        <a:noFill/>
        <a:ln>
          <a:noFill/>
        </a:ln>
        <a:effectLst/>
      </c:spPr>
    </c:title>
    <c:autoTitleDeleted val="0"/>
    <c:plotArea>
      <c:layout/>
      <c:barChart>
        <c:barDir val="col"/>
        <c:grouping val="clustered"/>
        <c:varyColors val="0"/>
        <c:ser>
          <c:idx val="0"/>
          <c:order val="0"/>
          <c:spPr>
            <a:solidFill>
              <a:srgbClr val="08358A"/>
            </a:solidFill>
            <a:ln>
              <a:noFill/>
            </a:ln>
            <a:effectLst/>
          </c:spPr>
          <c:invertIfNegative val="0"/>
          <c:cat>
            <c:strRef>
              <c:f>Sheet0!$A$2:$A$12</c:f>
              <c:strCache>
                <c:ptCount val="11"/>
                <c:pt idx="0">
                  <c:v>Dinamarca</c:v>
                </c:pt>
                <c:pt idx="1">
                  <c:v>Reino Unido</c:v>
                </c:pt>
                <c:pt idx="2">
                  <c:v>Suecia</c:v>
                </c:pt>
                <c:pt idx="3">
                  <c:v>EU (28 countries)</c:v>
                </c:pt>
                <c:pt idx="4">
                  <c:v>Polonia</c:v>
                </c:pt>
                <c:pt idx="5">
                  <c:v>Francia</c:v>
                </c:pt>
                <c:pt idx="6">
                  <c:v>Italia</c:v>
                </c:pt>
                <c:pt idx="7">
                  <c:v>Holanda</c:v>
                </c:pt>
                <c:pt idx="8">
                  <c:v>Grecia</c:v>
                </c:pt>
                <c:pt idx="9">
                  <c:v>Portugal</c:v>
                </c:pt>
                <c:pt idx="10">
                  <c:v>España</c:v>
                </c:pt>
              </c:strCache>
            </c:strRef>
          </c:cat>
          <c:val>
            <c:numRef>
              <c:f>Sheet0!$N$2:$N$12</c:f>
              <c:numCache>
                <c:formatCode>General</c:formatCode>
                <c:ptCount val="11"/>
                <c:pt idx="0">
                  <c:v>76.930000000000007</c:v>
                </c:pt>
                <c:pt idx="1">
                  <c:v>77.5</c:v>
                </c:pt>
                <c:pt idx="2">
                  <c:v>80.73</c:v>
                </c:pt>
                <c:pt idx="3">
                  <c:v>82.14</c:v>
                </c:pt>
                <c:pt idx="4">
                  <c:v>85.85</c:v>
                </c:pt>
                <c:pt idx="5">
                  <c:v>89.46</c:v>
                </c:pt>
                <c:pt idx="6">
                  <c:v>89.72</c:v>
                </c:pt>
                <c:pt idx="7">
                  <c:v>93.26</c:v>
                </c:pt>
                <c:pt idx="8">
                  <c:v>105.71</c:v>
                </c:pt>
                <c:pt idx="9">
                  <c:v>114.87</c:v>
                </c:pt>
                <c:pt idx="10">
                  <c:v>122.48</c:v>
                </c:pt>
              </c:numCache>
            </c:numRef>
          </c:val>
          <c:extLst>
            <c:ext xmlns:c15="http://schemas.microsoft.com/office/drawing/2012/chart" uri="{02D57815-91ED-43cb-92C2-25804820EDAC}">
              <c15:filteredSeriesTitle>
                <c15:tx>
                  <c:strRef>
                    <c:extLst>
                      <c:ext uri="{02D57815-91ED-43cb-92C2-25804820EDAC}">
                        <c15:formulaRef>
                          <c15:sqref>Sheet0!#REF!</c15:sqref>
                        </c15:formulaRef>
                      </c:ext>
                    </c:extLst>
                    <c:strCache>
                      <c:ptCount val="1"/>
                      <c:pt idx="0">
                        <c:v>#REF!</c:v>
                      </c:pt>
                    </c:strCache>
                  </c:strRef>
                </c15:tx>
              </c15:filteredSeriesTitle>
            </c:ext>
            <c:ext xmlns:c16="http://schemas.microsoft.com/office/drawing/2014/chart" uri="{C3380CC4-5D6E-409C-BE32-E72D297353CC}">
              <c16:uniqueId val="{00000000-D46E-4ADD-958C-BF8F07A01CF9}"/>
            </c:ext>
          </c:extLst>
        </c:ser>
        <c:dLbls>
          <c:showLegendKey val="0"/>
          <c:showVal val="0"/>
          <c:showCatName val="0"/>
          <c:showSerName val="0"/>
          <c:showPercent val="0"/>
          <c:showBubbleSize val="0"/>
        </c:dLbls>
        <c:gapWidth val="219"/>
        <c:overlap val="-27"/>
        <c:axId val="2107964584"/>
        <c:axId val="2107961032"/>
      </c:barChart>
      <c:catAx>
        <c:axId val="2107964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6600"/>
                </a:solidFill>
                <a:latin typeface="+mj-lt"/>
                <a:ea typeface="+mn-ea"/>
                <a:cs typeface="+mn-cs"/>
              </a:defRPr>
            </a:pPr>
            <a:endParaRPr lang="en-US"/>
          </a:p>
        </c:txPr>
        <c:crossAx val="2107961032"/>
        <c:crosses val="autoZero"/>
        <c:auto val="0"/>
        <c:lblAlgn val="ctr"/>
        <c:lblOffset val="100"/>
        <c:noMultiLvlLbl val="0"/>
      </c:catAx>
      <c:valAx>
        <c:axId val="2107961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6600"/>
                </a:solidFill>
                <a:latin typeface="Calibri" panose="020F0502020204030204" pitchFamily="34" charset="0"/>
                <a:ea typeface="+mn-ea"/>
                <a:cs typeface="+mn-cs"/>
              </a:defRPr>
            </a:pPr>
            <a:endParaRPr lang="en-US"/>
          </a:p>
        </c:txPr>
        <c:crossAx val="2107964584"/>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ACB09-1695-824F-8238-A3852C05C880}"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en-US"/>
        </a:p>
      </dgm:t>
    </dgm:pt>
    <dgm:pt modelId="{D0DD5FE6-06F5-BA42-A462-815399AA921D}">
      <dgm:prSet/>
      <dgm:spPr/>
      <dgm:t>
        <a:bodyPr/>
        <a:lstStyle/>
        <a:p>
          <a:pPr rtl="0"/>
          <a:r>
            <a:rPr lang="fr-FR" b="1" dirty="0" err="1"/>
            <a:t>Macroeconomic</a:t>
          </a:r>
          <a:r>
            <a:rPr lang="fr-FR" b="1" dirty="0"/>
            <a:t> </a:t>
          </a:r>
          <a:r>
            <a:rPr lang="fr-FR" b="1" dirty="0" err="1"/>
            <a:t>Imbalance</a:t>
          </a:r>
          <a:r>
            <a:rPr lang="fr-FR" b="1" dirty="0"/>
            <a:t> </a:t>
          </a:r>
          <a:endParaRPr lang="fr-FR" dirty="0"/>
        </a:p>
      </dgm:t>
    </dgm:pt>
    <dgm:pt modelId="{856AF080-F232-D346-B7E7-AFC0538E12AA}" type="parTrans" cxnId="{2067453E-2791-2345-96D2-4F8CA0D0A805}">
      <dgm:prSet/>
      <dgm:spPr/>
      <dgm:t>
        <a:bodyPr/>
        <a:lstStyle/>
        <a:p>
          <a:endParaRPr lang="en-US"/>
        </a:p>
      </dgm:t>
    </dgm:pt>
    <dgm:pt modelId="{6FE87499-4DEA-804F-9A9A-9230F9C924DD}" type="sibTrans" cxnId="{2067453E-2791-2345-96D2-4F8CA0D0A805}">
      <dgm:prSet/>
      <dgm:spPr/>
      <dgm:t>
        <a:bodyPr/>
        <a:lstStyle/>
        <a:p>
          <a:endParaRPr lang="en-US"/>
        </a:p>
      </dgm:t>
    </dgm:pt>
    <dgm:pt modelId="{BA72D5A8-B739-FF42-B12A-7275A3CBF506}">
      <dgm:prSet custT="1"/>
      <dgm:spPr/>
      <dgm:t>
        <a:bodyPr/>
        <a:lstStyle/>
        <a:p>
          <a:r>
            <a:rPr lang="en-US" sz="4000" b="1" dirty="0"/>
            <a:t>Climate, energy and environmental goals </a:t>
          </a:r>
        </a:p>
      </dgm:t>
    </dgm:pt>
    <dgm:pt modelId="{ABC8ECBE-4B13-2A44-A176-D1835951A923}" type="parTrans" cxnId="{352A9F96-6FDE-1B4D-A537-7E44C53AD262}">
      <dgm:prSet/>
      <dgm:spPr/>
      <dgm:t>
        <a:bodyPr/>
        <a:lstStyle/>
        <a:p>
          <a:endParaRPr lang="en-US"/>
        </a:p>
      </dgm:t>
    </dgm:pt>
    <dgm:pt modelId="{B2227A41-556E-854C-BE95-525B2EBE1330}" type="sibTrans" cxnId="{352A9F96-6FDE-1B4D-A537-7E44C53AD262}">
      <dgm:prSet/>
      <dgm:spPr/>
      <dgm:t>
        <a:bodyPr/>
        <a:lstStyle/>
        <a:p>
          <a:endParaRPr lang="en-US"/>
        </a:p>
      </dgm:t>
    </dgm:pt>
    <dgm:pt modelId="{631F47BC-B768-C745-8105-A8ECFC5591FF}" type="pres">
      <dgm:prSet presAssocID="{81AACB09-1695-824F-8238-A3852C05C880}" presName="compositeShape" presStyleCnt="0">
        <dgm:presLayoutVars>
          <dgm:chMax val="2"/>
          <dgm:dir/>
          <dgm:resizeHandles val="exact"/>
        </dgm:presLayoutVars>
      </dgm:prSet>
      <dgm:spPr/>
    </dgm:pt>
    <dgm:pt modelId="{48440991-EFC0-D04E-BDF4-52B3AD6AD70B}" type="pres">
      <dgm:prSet presAssocID="{81AACB09-1695-824F-8238-A3852C05C880}" presName="divider" presStyleLbl="fgShp" presStyleIdx="0" presStyleCnt="1"/>
      <dgm:spPr/>
    </dgm:pt>
    <dgm:pt modelId="{C4316C24-3DD8-1548-B125-34C8D1F1A171}" type="pres">
      <dgm:prSet presAssocID="{D0DD5FE6-06F5-BA42-A462-815399AA921D}" presName="downArrow" presStyleLbl="node1" presStyleIdx="0" presStyleCnt="2"/>
      <dgm:spPr/>
    </dgm:pt>
    <dgm:pt modelId="{23B4AA4C-DA5A-4A42-9B4E-F2A085551FD4}" type="pres">
      <dgm:prSet presAssocID="{D0DD5FE6-06F5-BA42-A462-815399AA921D}" presName="downArrowText" presStyleLbl="revTx" presStyleIdx="0" presStyleCnt="2" custScaleX="138791" custScaleY="102848">
        <dgm:presLayoutVars>
          <dgm:bulletEnabled val="1"/>
        </dgm:presLayoutVars>
      </dgm:prSet>
      <dgm:spPr/>
    </dgm:pt>
    <dgm:pt modelId="{0FF9CE36-E8CC-0441-A828-5A6CC420F42B}" type="pres">
      <dgm:prSet presAssocID="{BA72D5A8-B739-FF42-B12A-7275A3CBF506}" presName="upArrow" presStyleLbl="node1" presStyleIdx="1" presStyleCnt="2"/>
      <dgm:spPr>
        <a:solidFill>
          <a:schemeClr val="accent5">
            <a:lumMod val="75000"/>
          </a:schemeClr>
        </a:solidFill>
      </dgm:spPr>
    </dgm:pt>
    <dgm:pt modelId="{73EC9AFF-D725-964A-AF97-A8FC5FF199F2}" type="pres">
      <dgm:prSet presAssocID="{BA72D5A8-B739-FF42-B12A-7275A3CBF506}" presName="upArrowText" presStyleLbl="revTx" presStyleIdx="1" presStyleCnt="2" custScaleX="180939">
        <dgm:presLayoutVars>
          <dgm:bulletEnabled val="1"/>
        </dgm:presLayoutVars>
      </dgm:prSet>
      <dgm:spPr/>
    </dgm:pt>
  </dgm:ptLst>
  <dgm:cxnLst>
    <dgm:cxn modelId="{2067453E-2791-2345-96D2-4F8CA0D0A805}" srcId="{81AACB09-1695-824F-8238-A3852C05C880}" destId="{D0DD5FE6-06F5-BA42-A462-815399AA921D}" srcOrd="0" destOrd="0" parTransId="{856AF080-F232-D346-B7E7-AFC0538E12AA}" sibTransId="{6FE87499-4DEA-804F-9A9A-9230F9C924DD}"/>
    <dgm:cxn modelId="{6CDFF372-D200-418E-859B-CA02F8C1775A}" type="presOf" srcId="{D0DD5FE6-06F5-BA42-A462-815399AA921D}" destId="{23B4AA4C-DA5A-4A42-9B4E-F2A085551FD4}" srcOrd="0" destOrd="0" presId="urn:microsoft.com/office/officeart/2005/8/layout/arrow3"/>
    <dgm:cxn modelId="{12DA17FF-8CCB-4205-A122-08CDBB215BE9}" type="presOf" srcId="{BA72D5A8-B739-FF42-B12A-7275A3CBF506}" destId="{73EC9AFF-D725-964A-AF97-A8FC5FF199F2}" srcOrd="0" destOrd="0" presId="urn:microsoft.com/office/officeart/2005/8/layout/arrow3"/>
    <dgm:cxn modelId="{C2FC8EFA-968D-40E6-8C0C-BE4EF9E038AD}" type="presOf" srcId="{81AACB09-1695-824F-8238-A3852C05C880}" destId="{631F47BC-B768-C745-8105-A8ECFC5591FF}" srcOrd="0" destOrd="0" presId="urn:microsoft.com/office/officeart/2005/8/layout/arrow3"/>
    <dgm:cxn modelId="{352A9F96-6FDE-1B4D-A537-7E44C53AD262}" srcId="{81AACB09-1695-824F-8238-A3852C05C880}" destId="{BA72D5A8-B739-FF42-B12A-7275A3CBF506}" srcOrd="1" destOrd="0" parTransId="{ABC8ECBE-4B13-2A44-A176-D1835951A923}" sibTransId="{B2227A41-556E-854C-BE95-525B2EBE1330}"/>
    <dgm:cxn modelId="{767CEE19-D2BB-4934-878A-EFDD62954274}" type="presParOf" srcId="{631F47BC-B768-C745-8105-A8ECFC5591FF}" destId="{48440991-EFC0-D04E-BDF4-52B3AD6AD70B}" srcOrd="0" destOrd="0" presId="urn:microsoft.com/office/officeart/2005/8/layout/arrow3"/>
    <dgm:cxn modelId="{D643945B-9B9A-481A-9EDA-EDC9BDABC963}" type="presParOf" srcId="{631F47BC-B768-C745-8105-A8ECFC5591FF}" destId="{C4316C24-3DD8-1548-B125-34C8D1F1A171}" srcOrd="1" destOrd="0" presId="urn:microsoft.com/office/officeart/2005/8/layout/arrow3"/>
    <dgm:cxn modelId="{0287ED5E-F39F-4AA2-BFBF-DA970CAE358F}" type="presParOf" srcId="{631F47BC-B768-C745-8105-A8ECFC5591FF}" destId="{23B4AA4C-DA5A-4A42-9B4E-F2A085551FD4}" srcOrd="2" destOrd="0" presId="urn:microsoft.com/office/officeart/2005/8/layout/arrow3"/>
    <dgm:cxn modelId="{C26EC72F-F502-4898-A5B2-3113EAD28A0A}" type="presParOf" srcId="{631F47BC-B768-C745-8105-A8ECFC5591FF}" destId="{0FF9CE36-E8CC-0441-A828-5A6CC420F42B}" srcOrd="3" destOrd="0" presId="urn:microsoft.com/office/officeart/2005/8/layout/arrow3"/>
    <dgm:cxn modelId="{2CEEB9A5-E6C6-426A-8A13-F85131C6A00F}" type="presParOf" srcId="{631F47BC-B768-C745-8105-A8ECFC5591FF}" destId="{73EC9AFF-D725-964A-AF97-A8FC5FF199F2}"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0991-EFC0-D04E-BDF4-52B3AD6AD70B}">
      <dsp:nvSpPr>
        <dsp:cNvPr id="0" name=""/>
        <dsp:cNvSpPr/>
      </dsp:nvSpPr>
      <dsp:spPr>
        <a:xfrm rot="21300000">
          <a:off x="28604" y="2898554"/>
          <a:ext cx="9264209" cy="1060891"/>
        </a:xfrm>
        <a:prstGeom prst="mathMin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C4316C24-3DD8-1548-B125-34C8D1F1A171}">
      <dsp:nvSpPr>
        <dsp:cNvPr id="0" name=""/>
        <dsp:cNvSpPr/>
      </dsp:nvSpPr>
      <dsp:spPr>
        <a:xfrm>
          <a:off x="1118570" y="342900"/>
          <a:ext cx="2796425" cy="2743200"/>
        </a:xfrm>
        <a:prstGeom prst="down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3B4AA4C-DA5A-4A42-9B4E-F2A085551FD4}">
      <dsp:nvSpPr>
        <dsp:cNvPr id="0" name=""/>
        <dsp:cNvSpPr/>
      </dsp:nvSpPr>
      <dsp:spPr>
        <a:xfrm>
          <a:off x="4361812" y="-41016"/>
          <a:ext cx="4139933" cy="296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rtl="0">
            <a:lnSpc>
              <a:spcPct val="90000"/>
            </a:lnSpc>
            <a:spcBef>
              <a:spcPct val="0"/>
            </a:spcBef>
            <a:spcAft>
              <a:spcPct val="35000"/>
            </a:spcAft>
            <a:buNone/>
          </a:pPr>
          <a:r>
            <a:rPr lang="fr-FR" sz="4000" b="1" kern="1200" dirty="0" err="1"/>
            <a:t>Macroeconomic</a:t>
          </a:r>
          <a:r>
            <a:rPr lang="fr-FR" sz="4000" b="1" kern="1200" dirty="0"/>
            <a:t> </a:t>
          </a:r>
          <a:r>
            <a:rPr lang="fr-FR" sz="4000" b="1" kern="1200" dirty="0" err="1"/>
            <a:t>Imbalance</a:t>
          </a:r>
          <a:r>
            <a:rPr lang="fr-FR" sz="4000" b="1" kern="1200" dirty="0"/>
            <a:t> </a:t>
          </a:r>
          <a:endParaRPr lang="fr-FR" sz="4000" kern="1200" dirty="0"/>
        </a:p>
      </dsp:txBody>
      <dsp:txXfrm>
        <a:off x="4361812" y="-41016"/>
        <a:ext cx="4139933" cy="2962392"/>
      </dsp:txXfrm>
    </dsp:sp>
    <dsp:sp modelId="{0FF9CE36-E8CC-0441-A828-5A6CC420F42B}">
      <dsp:nvSpPr>
        <dsp:cNvPr id="0" name=""/>
        <dsp:cNvSpPr/>
      </dsp:nvSpPr>
      <dsp:spPr>
        <a:xfrm>
          <a:off x="5406423" y="3771900"/>
          <a:ext cx="2796425" cy="2743200"/>
        </a:xfrm>
        <a:prstGeom prst="upArrow">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3EC9AFF-D725-964A-AF97-A8FC5FF199F2}">
      <dsp:nvSpPr>
        <dsp:cNvPr id="0" name=""/>
        <dsp:cNvSpPr/>
      </dsp:nvSpPr>
      <dsp:spPr>
        <a:xfrm>
          <a:off x="191066" y="3977640"/>
          <a:ext cx="5397146" cy="288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t>Climate, energy and environmental goals </a:t>
          </a:r>
        </a:p>
      </dsp:txBody>
      <dsp:txXfrm>
        <a:off x="191066" y="3977640"/>
        <a:ext cx="5397146" cy="288036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72646" y="-1235"/>
            <a:ext cx="1712707" cy="470161"/>
          </a:xfrm>
          <a:prstGeom prst="rect">
            <a:avLst/>
          </a:prstGeom>
        </p:spPr>
        <p:txBody>
          <a:bodyPr vert="horz" lIns="91440" tIns="45720" rIns="91440" bIns="45720" rtlCol="0"/>
          <a:lstStyle>
            <a:lvl1pPr algn="l">
              <a:defRPr sz="1200"/>
            </a:lvl1pPr>
          </a:lstStyle>
          <a:p>
            <a:pPr algn="ctr"/>
            <a:endParaRPr lang="en-GB" cap="small" dirty="0">
              <a:solidFill>
                <a:schemeClr val="accent2"/>
              </a:solidFill>
            </a:endParaRPr>
          </a:p>
          <a:p>
            <a:pPr algn="ctr"/>
            <a:r>
              <a:rPr lang="en-GB" cap="small" dirty="0">
                <a:solidFill>
                  <a:schemeClr val="accent2"/>
                </a:solidFill>
              </a:rPr>
              <a:t>Green Budget Europe</a:t>
            </a:r>
          </a:p>
        </p:txBody>
      </p:sp>
      <p:sp>
        <p:nvSpPr>
          <p:cNvPr id="3" name="Date Placeholder 2"/>
          <p:cNvSpPr>
            <a:spLocks noGrp="1"/>
          </p:cNvSpPr>
          <p:nvPr>
            <p:ph type="dt" sz="quarter" idx="1"/>
          </p:nvPr>
        </p:nvSpPr>
        <p:spPr>
          <a:xfrm>
            <a:off x="0" y="-1234"/>
            <a:ext cx="2409713" cy="470161"/>
          </a:xfrm>
          <a:prstGeom prst="rect">
            <a:avLst/>
          </a:prstGeom>
        </p:spPr>
        <p:txBody>
          <a:bodyPr vert="horz" lIns="91440" tIns="45720" rIns="91440" bIns="45720" rtlCol="0"/>
          <a:lstStyle>
            <a:lvl1pPr algn="r">
              <a:defRPr sz="1200"/>
            </a:lvl1pPr>
          </a:lstStyle>
          <a:p>
            <a:pPr algn="l"/>
            <a:endParaRPr lang="en-GB" dirty="0">
              <a:solidFill>
                <a:schemeClr val="accent2"/>
              </a:solidFill>
            </a:endParaRPr>
          </a:p>
          <a:p>
            <a:pPr algn="l"/>
            <a:r>
              <a:rPr lang="en-GB" dirty="0">
                <a:solidFill>
                  <a:schemeClr val="accent2"/>
                </a:solidFill>
              </a:rPr>
              <a:t>07 January 2016</a:t>
            </a:r>
          </a:p>
        </p:txBody>
      </p:sp>
      <p:sp>
        <p:nvSpPr>
          <p:cNvPr id="5" name="Slide Number Placeholder 4"/>
          <p:cNvSpPr>
            <a:spLocks noGrp="1"/>
          </p:cNvSpPr>
          <p:nvPr>
            <p:ph type="sldNum" sz="quarter" idx="3"/>
          </p:nvPr>
        </p:nvSpPr>
        <p:spPr>
          <a:xfrm>
            <a:off x="3551126" y="8332579"/>
            <a:ext cx="2971800" cy="458787"/>
          </a:xfrm>
          <a:prstGeom prst="rect">
            <a:avLst/>
          </a:prstGeom>
        </p:spPr>
        <p:txBody>
          <a:bodyPr vert="horz" lIns="91440" tIns="45720" rIns="91440" bIns="45720" rtlCol="0" anchor="b"/>
          <a:lstStyle>
            <a:lvl1pPr algn="r">
              <a:defRPr sz="1200"/>
            </a:lvl1pPr>
          </a:lstStyle>
          <a:p>
            <a:fld id="{68429664-DD21-4828-BC47-D72072FA894C}" type="slidenum">
              <a:rPr lang="en-GB" b="1" smtClean="0">
                <a:solidFill>
                  <a:schemeClr val="accent2"/>
                </a:solidFill>
              </a:rPr>
              <a:t>‹#›</a:t>
            </a:fld>
            <a:endParaRPr lang="en-GB" b="1" dirty="0">
              <a:solidFill>
                <a:schemeClr val="accent2"/>
              </a:solidFill>
            </a:endParaRPr>
          </a:p>
        </p:txBody>
      </p:sp>
      <p:sp>
        <p:nvSpPr>
          <p:cNvPr id="13" name="Date Placeholder 2"/>
          <p:cNvSpPr txBox="1">
            <a:spLocks/>
          </p:cNvSpPr>
          <p:nvPr/>
        </p:nvSpPr>
        <p:spPr>
          <a:xfrm>
            <a:off x="4448287" y="0"/>
            <a:ext cx="2409713" cy="470161"/>
          </a:xfrm>
          <a:prstGeom prst="rect">
            <a:avLst/>
          </a:prstGeom>
        </p:spPr>
        <p:txBody>
          <a:bodyPr vert="horz" lIns="91440" tIns="45720" rIns="91440" bIns="45720" rtlCol="0"/>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accent2"/>
              </a:solidFill>
            </a:endParaRPr>
          </a:p>
          <a:p>
            <a:r>
              <a:rPr lang="en-GB" dirty="0">
                <a:solidFill>
                  <a:schemeClr val="accent2"/>
                </a:solidFill>
              </a:rPr>
              <a:t>www.green-budget.eu</a:t>
            </a:r>
          </a:p>
        </p:txBody>
      </p:sp>
      <p:cxnSp>
        <p:nvCxnSpPr>
          <p:cNvPr id="14" name="Straight Connector 13"/>
          <p:cNvCxnSpPr/>
          <p:nvPr/>
        </p:nvCxnSpPr>
        <p:spPr>
          <a:xfrm>
            <a:off x="0" y="468926"/>
            <a:ext cx="6858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1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559282" y="8373070"/>
            <a:ext cx="2971800" cy="458787"/>
          </a:xfrm>
          <a:prstGeom prst="rect">
            <a:avLst/>
          </a:prstGeom>
        </p:spPr>
        <p:txBody>
          <a:bodyPr vert="horz" lIns="91440" tIns="45720" rIns="91440" bIns="45720" rtlCol="0" anchor="b"/>
          <a:lstStyle>
            <a:lvl1pPr algn="r">
              <a:defRPr sz="1200" b="1">
                <a:solidFill>
                  <a:schemeClr val="accent2"/>
                </a:solidFill>
              </a:defRPr>
            </a:lvl1pPr>
          </a:lstStyle>
          <a:p>
            <a:fld id="{CA77B7D3-0D37-4F4F-9930-7089A783D9A4}" type="slidenum">
              <a:rPr lang="en-GB" smtClean="0"/>
              <a:pPr/>
              <a:t>‹#›</a:t>
            </a:fld>
            <a:endParaRPr lang="en-GB" dirty="0"/>
          </a:p>
        </p:txBody>
      </p:sp>
      <p:sp>
        <p:nvSpPr>
          <p:cNvPr id="14" name="Header Placeholder 1"/>
          <p:cNvSpPr txBox="1">
            <a:spLocks/>
          </p:cNvSpPr>
          <p:nvPr/>
        </p:nvSpPr>
        <p:spPr>
          <a:xfrm>
            <a:off x="2572646" y="-1235"/>
            <a:ext cx="1712707" cy="470161"/>
          </a:xfrm>
          <a:prstGeom prst="rect">
            <a:avLst/>
          </a:prstGeom>
        </p:spPr>
        <p:txBody>
          <a:bodyPr vert="horz" lIns="91440" tIns="45720" rIns="91440" bIns="45720" rtlCol="0"/>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cap="small" dirty="0">
              <a:solidFill>
                <a:schemeClr val="accent2"/>
              </a:solidFill>
            </a:endParaRPr>
          </a:p>
          <a:p>
            <a:pPr algn="ctr"/>
            <a:r>
              <a:rPr lang="en-GB" cap="small" dirty="0">
                <a:solidFill>
                  <a:schemeClr val="accent2"/>
                </a:solidFill>
              </a:rPr>
              <a:t>Green Budget Europe</a:t>
            </a:r>
          </a:p>
        </p:txBody>
      </p:sp>
      <p:sp>
        <p:nvSpPr>
          <p:cNvPr id="15" name="Date Placeholder 2"/>
          <p:cNvSpPr txBox="1">
            <a:spLocks/>
          </p:cNvSpPr>
          <p:nvPr/>
        </p:nvSpPr>
        <p:spPr>
          <a:xfrm>
            <a:off x="0" y="-1234"/>
            <a:ext cx="2409713" cy="470161"/>
          </a:xfrm>
          <a:prstGeom prst="rect">
            <a:avLst/>
          </a:prstGeom>
        </p:spPr>
        <p:txBody>
          <a:bodyPr vert="horz" lIns="91440" tIns="45720" rIns="91440" bIns="45720" rtlCol="0"/>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dirty="0">
              <a:solidFill>
                <a:schemeClr val="accent2"/>
              </a:solidFill>
            </a:endParaRPr>
          </a:p>
          <a:p>
            <a:pPr algn="l"/>
            <a:r>
              <a:rPr lang="en-GB" dirty="0">
                <a:solidFill>
                  <a:schemeClr val="accent2"/>
                </a:solidFill>
              </a:rPr>
              <a:t>07 January 2016</a:t>
            </a:r>
          </a:p>
        </p:txBody>
      </p:sp>
      <p:sp>
        <p:nvSpPr>
          <p:cNvPr id="16" name="Date Placeholder 2"/>
          <p:cNvSpPr txBox="1">
            <a:spLocks/>
          </p:cNvSpPr>
          <p:nvPr/>
        </p:nvSpPr>
        <p:spPr>
          <a:xfrm>
            <a:off x="4448287" y="0"/>
            <a:ext cx="2409713" cy="470161"/>
          </a:xfrm>
          <a:prstGeom prst="rect">
            <a:avLst/>
          </a:prstGeom>
        </p:spPr>
        <p:txBody>
          <a:bodyPr vert="horz" lIns="91440" tIns="45720" rIns="91440" bIns="45720" rtlCol="0"/>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accent2"/>
              </a:solidFill>
            </a:endParaRPr>
          </a:p>
          <a:p>
            <a:r>
              <a:rPr lang="en-GB" dirty="0">
                <a:solidFill>
                  <a:schemeClr val="accent2"/>
                </a:solidFill>
              </a:rPr>
              <a:t>www.green-budget.eu</a:t>
            </a:r>
          </a:p>
        </p:txBody>
      </p:sp>
      <p:cxnSp>
        <p:nvCxnSpPr>
          <p:cNvPr id="17" name="Straight Connector 16"/>
          <p:cNvCxnSpPr/>
          <p:nvPr/>
        </p:nvCxnSpPr>
        <p:spPr>
          <a:xfrm>
            <a:off x="0" y="468926"/>
            <a:ext cx="6858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511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chemeClr val="accent1"/>
      </a:buClr>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Clr>
        <a:schemeClr val="accent1"/>
      </a:buClr>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Clr>
        <a:schemeClr val="accent1"/>
      </a:buClr>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Clr>
        <a:schemeClr val="accent1"/>
      </a:buClr>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Clr>
        <a:schemeClr val="accent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1</a:t>
            </a:fld>
            <a:endParaRPr lang="en-GB" dirty="0"/>
          </a:p>
        </p:txBody>
      </p:sp>
    </p:spTree>
    <p:extLst>
      <p:ext uri="{BB962C8B-B14F-4D97-AF65-F5344CB8AC3E}">
        <p14:creationId xmlns:p14="http://schemas.microsoft.com/office/powerpoint/2010/main" val="155383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200" b="0" i="0" kern="1200" dirty="0">
                <a:solidFill>
                  <a:schemeClr val="tx1"/>
                </a:solidFill>
                <a:effectLst/>
                <a:latin typeface="+mn-lt"/>
                <a:ea typeface="+mn-ea"/>
                <a:cs typeface="+mn-cs"/>
              </a:rPr>
              <a:t> Taxes on production and imports accounted for 13.6 % of GDP and current taxes on income, </a:t>
            </a:r>
          </a:p>
          <a:p>
            <a:pPr marL="0" indent="0">
              <a:buNone/>
            </a:pPr>
            <a:r>
              <a:rPr lang="en-GB" sz="1200" b="0" i="0" kern="1200" dirty="0">
                <a:solidFill>
                  <a:schemeClr val="tx1"/>
                </a:solidFill>
                <a:effectLst/>
                <a:latin typeface="+mn-lt"/>
                <a:ea typeface="+mn-ea"/>
                <a:cs typeface="+mn-cs"/>
              </a:rPr>
              <a:t>wealth, etc. stood at 13.0 % of GDP.</a:t>
            </a:r>
          </a:p>
          <a:p>
            <a:pPr marL="0" indent="0">
              <a:buNone/>
            </a:pPr>
            <a:r>
              <a:rPr lang="en-GB" sz="1200" b="0" i="0" kern="1200" dirty="0">
                <a:solidFill>
                  <a:schemeClr val="tx1"/>
                </a:solidFill>
                <a:effectLst/>
                <a:latin typeface="+mn-lt"/>
                <a:ea typeface="+mn-ea"/>
                <a:cs typeface="+mn-cs"/>
              </a:rPr>
              <a:t> Current taxes on income, wealth, etc. as a % of GDP decreased from 2007 to 2010, but a slight increase was seen in 2011 followed by stronger increases in 2012 and 2013</a:t>
            </a:r>
            <a:r>
              <a:rPr lang="en-GB" sz="1200" b="0" i="0" kern="1200">
                <a:solidFill>
                  <a:schemeClr val="tx1"/>
                </a:solidFill>
                <a:effectLst/>
                <a:latin typeface="+mn-lt"/>
                <a:ea typeface="+mn-ea"/>
                <a:cs typeface="+mn-cs"/>
              </a:rPr>
              <a:t>. </a:t>
            </a:r>
          </a:p>
          <a:p>
            <a:pPr marL="0" indent="0">
              <a:buNone/>
            </a:pPr>
            <a:r>
              <a:rPr lang="en-GB" sz="1200" b="0" i="0" kern="1200" dirty="0">
                <a:solidFill>
                  <a:schemeClr val="tx1"/>
                </a:solidFill>
                <a:effectLst/>
                <a:latin typeface="+mn-lt"/>
                <a:ea typeface="+mn-ea"/>
                <a:cs typeface="+mn-cs"/>
              </a:rPr>
              <a:t>While the ratio of current taxes on income, wealth, etc. remained stable between 2013 and 2014, a slight increase (0.1 pp. of GDP) was observed between 2014 and 2015. From 2014 to 2015, the share of (net) social contributions decreased by 0.2 p.p. to 13.2 % of GDP.</a:t>
            </a:r>
            <a:endParaRPr lang="en-GB" dirty="0"/>
          </a:p>
        </p:txBody>
      </p:sp>
      <p:sp>
        <p:nvSpPr>
          <p:cNvPr id="4" name="Foliennummernplatzhalter 3"/>
          <p:cNvSpPr>
            <a:spLocks noGrp="1"/>
          </p:cNvSpPr>
          <p:nvPr>
            <p:ph type="sldNum" sz="quarter" idx="10"/>
          </p:nvPr>
        </p:nvSpPr>
        <p:spPr/>
        <p:txBody>
          <a:bodyPr/>
          <a:lstStyle/>
          <a:p>
            <a:fld id="{CA77B7D3-0D37-4F4F-9930-7089A783D9A4}" type="slidenum">
              <a:rPr lang="en-GB" smtClean="0"/>
              <a:pPr/>
              <a:t>20</a:t>
            </a:fld>
            <a:endParaRPr lang="en-GB" dirty="0"/>
          </a:p>
        </p:txBody>
      </p:sp>
    </p:spTree>
    <p:extLst>
      <p:ext uri="{BB962C8B-B14F-4D97-AF65-F5344CB8AC3E}">
        <p14:creationId xmlns:p14="http://schemas.microsoft.com/office/powerpoint/2010/main" val="355844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381000"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Rectangle 3"/>
          <p:cNvSpPr>
            <a:spLocks noGrp="1"/>
          </p:cNvSpPr>
          <p:nvPr>
            <p:ph type="body" idx="1"/>
          </p:nvPr>
        </p:nvSpPr>
        <p:spPr bwMode="auto">
          <a:xfrm>
            <a:off x="914826" y="4342991"/>
            <a:ext cx="5028349" cy="41160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700"/>
              <a:t>In 2005, the EEA defined ENVIRONMENTAL TAX REFORM – sometimes also referred to as the green tax shift – as follows:</a:t>
            </a:r>
          </a:p>
          <a:p>
            <a:pPr>
              <a:lnSpc>
                <a:spcPct val="80000"/>
              </a:lnSpc>
            </a:pPr>
            <a:endParaRPr lang="en-US" sz="700"/>
          </a:p>
          <a:p>
            <a:pPr>
              <a:lnSpc>
                <a:spcPct val="80000"/>
              </a:lnSpc>
            </a:pPr>
            <a:r>
              <a:rPr lang="en-US" sz="700"/>
              <a:t>Environmental tax reform (ETR) is a reform of the national tax system where there is </a:t>
            </a:r>
            <a:r>
              <a:rPr lang="en-US" sz="700">
                <a:solidFill>
                  <a:srgbClr val="D35B1F"/>
                </a:solidFill>
              </a:rPr>
              <a:t>a shift of the burden of taxation </a:t>
            </a:r>
            <a:r>
              <a:rPr lang="en-US" sz="700"/>
              <a:t>from conventional taxes, for example on labor, to environmentally damaging activities, such as resource use or pollution. The burden of taxes should fall more on </a:t>
            </a:r>
            <a:r>
              <a:rPr lang="en-US" sz="700">
                <a:solidFill>
                  <a:srgbClr val="D35B1F"/>
                </a:solidFill>
              </a:rPr>
              <a:t>'bads'</a:t>
            </a:r>
            <a:r>
              <a:rPr lang="en-US" sz="700"/>
              <a:t> than </a:t>
            </a:r>
            <a:r>
              <a:rPr lang="en-US" sz="700">
                <a:solidFill>
                  <a:srgbClr val="D35B1F"/>
                </a:solidFill>
              </a:rPr>
              <a:t>'goods'</a:t>
            </a:r>
            <a:r>
              <a:rPr lang="en-US" sz="700"/>
              <a:t> so that appropriate </a:t>
            </a:r>
            <a:r>
              <a:rPr lang="en-US" sz="700">
                <a:solidFill>
                  <a:srgbClr val="D35B1F"/>
                </a:solidFill>
              </a:rPr>
              <a:t>signals are given to consumers and producers </a:t>
            </a:r>
            <a:r>
              <a:rPr lang="en-US" sz="700"/>
              <a:t>and the tax burdens across the economy are better distributed from a sustainable development perspective.</a:t>
            </a:r>
          </a:p>
          <a:p>
            <a:pPr>
              <a:lnSpc>
                <a:spcPct val="80000"/>
              </a:lnSpc>
            </a:pPr>
            <a:endParaRPr lang="en-US" sz="700"/>
          </a:p>
          <a:p>
            <a:pPr>
              <a:lnSpc>
                <a:spcPct val="80000"/>
              </a:lnSpc>
            </a:pPr>
            <a:r>
              <a:rPr lang="en-US" sz="700"/>
              <a:t>The economic rationale is that </a:t>
            </a:r>
            <a:r>
              <a:rPr lang="en-US" sz="700">
                <a:solidFill>
                  <a:srgbClr val="D35B1F"/>
                </a:solidFill>
              </a:rPr>
              <a:t>welfare gains </a:t>
            </a:r>
            <a:r>
              <a:rPr lang="en-US" sz="700"/>
              <a:t>are generated by </a:t>
            </a:r>
            <a:r>
              <a:rPr lang="en-US" sz="700">
                <a:solidFill>
                  <a:srgbClr val="D35B1F"/>
                </a:solidFill>
              </a:rPr>
              <a:t>reducing taxes on labor or capital </a:t>
            </a:r>
            <a:r>
              <a:rPr lang="en-US" sz="700"/>
              <a:t>and </a:t>
            </a:r>
            <a:r>
              <a:rPr lang="en-US" sz="700">
                <a:solidFill>
                  <a:srgbClr val="D35B1F"/>
                </a:solidFill>
              </a:rPr>
              <a:t>increasing taxes on externalities</a:t>
            </a:r>
            <a:r>
              <a:rPr lang="en-US" sz="700"/>
              <a:t> and hence helping to avoid 'welfare-reducing' activities. </a:t>
            </a:r>
          </a:p>
          <a:p>
            <a:pPr>
              <a:lnSpc>
                <a:spcPct val="80000"/>
              </a:lnSpc>
            </a:pPr>
            <a:r>
              <a:rPr lang="en-US" sz="700"/>
              <a:t>A typical case is an increase in the tax on energy, and a simultaneous reduction in labor taxes or social security contributions.                                            </a:t>
            </a:r>
          </a:p>
          <a:p>
            <a:pPr>
              <a:lnSpc>
                <a:spcPct val="80000"/>
              </a:lnSpc>
            </a:pPr>
            <a:endParaRPr lang="en-US" sz="700"/>
          </a:p>
          <a:p>
            <a:pPr>
              <a:lnSpc>
                <a:spcPct val="80000"/>
              </a:lnSpc>
            </a:pPr>
            <a:r>
              <a:rPr lang="en-GB" sz="800"/>
              <a:t>The underlying principle is shown on the slide:</a:t>
            </a:r>
          </a:p>
          <a:p>
            <a:pPr>
              <a:lnSpc>
                <a:spcPct val="80000"/>
              </a:lnSpc>
            </a:pPr>
            <a:endParaRPr lang="en-GB" sz="800"/>
          </a:p>
          <a:p>
            <a:pPr>
              <a:lnSpc>
                <a:spcPct val="80000"/>
              </a:lnSpc>
            </a:pPr>
            <a:r>
              <a:rPr lang="en-GB" sz="800" u="sng"/>
              <a:t>Red Arrow</a:t>
            </a:r>
          </a:p>
          <a:p>
            <a:pPr>
              <a:lnSpc>
                <a:spcPct val="80000"/>
              </a:lnSpc>
            </a:pPr>
            <a:r>
              <a:rPr lang="en-GB" sz="800"/>
              <a:t>Increasing taxes / the fiscal burden makes environmentally harmful behaviour more expensive, creating a price incentive for people to do it less.</a:t>
            </a:r>
          </a:p>
          <a:p>
            <a:pPr>
              <a:lnSpc>
                <a:spcPct val="80000"/>
              </a:lnSpc>
            </a:pPr>
            <a:r>
              <a:rPr lang="en-GB" sz="800"/>
              <a:t>The advantage of introducing a fiscal mechanism is that it creates flexibility in the economy – the entity (person / business) can respond flexibly to the increased cost and find the least-cost solution (increased efficiency, alternative technologies, changed behaviour, etc.).</a:t>
            </a:r>
          </a:p>
          <a:p>
            <a:pPr>
              <a:lnSpc>
                <a:spcPct val="80000"/>
              </a:lnSpc>
            </a:pPr>
            <a:endParaRPr lang="en-GB" sz="800"/>
          </a:p>
          <a:p>
            <a:pPr>
              <a:lnSpc>
                <a:spcPct val="80000"/>
              </a:lnSpc>
            </a:pPr>
            <a:r>
              <a:rPr lang="en-GB" sz="800" u="sng"/>
              <a:t>Green Arrow</a:t>
            </a:r>
          </a:p>
          <a:p>
            <a:pPr>
              <a:lnSpc>
                <a:spcPct val="80000"/>
              </a:lnSpc>
            </a:pPr>
            <a:r>
              <a:rPr lang="en-GB" sz="800"/>
              <a:t>Lower income taxes / social security contributions is the classical example of a </a:t>
            </a:r>
            <a:r>
              <a:rPr lang="en-GB" altLang="en-US" sz="800"/>
              <a:t>“</a:t>
            </a:r>
            <a:r>
              <a:rPr lang="en-GB" sz="800"/>
              <a:t>green tax shift</a:t>
            </a:r>
            <a:r>
              <a:rPr lang="en-GB" altLang="en-US" sz="800"/>
              <a:t>”</a:t>
            </a:r>
            <a:r>
              <a:rPr lang="en-GB" sz="800"/>
              <a:t> in OECD countries. </a:t>
            </a:r>
          </a:p>
          <a:p>
            <a:pPr>
              <a:lnSpc>
                <a:spcPct val="80000"/>
              </a:lnSpc>
            </a:pPr>
            <a:r>
              <a:rPr lang="en-GB" sz="800"/>
              <a:t>However, in developing countries, other uses for revenue raised from EFR measures may be more relevant, e.g. investment in water supply &amp; sanitation, environmental clean-up, poverty alleviation programmes, public health, etc.</a:t>
            </a:r>
          </a:p>
          <a:p>
            <a:pPr>
              <a:lnSpc>
                <a:spcPct val="80000"/>
              </a:lnSpc>
            </a:pPr>
            <a:endParaRPr lang="en-GB" sz="800"/>
          </a:p>
          <a:p>
            <a:pPr>
              <a:lnSpc>
                <a:spcPct val="80000"/>
              </a:lnSpc>
            </a:pPr>
            <a:r>
              <a:rPr lang="en-GB" sz="800"/>
              <a:t>The underlying premise of a green tax shift is that we should increase the fiscal burden on things that are </a:t>
            </a:r>
            <a:r>
              <a:rPr lang="en-GB" altLang="en-US" sz="800"/>
              <a:t>‘</a:t>
            </a:r>
            <a:r>
              <a:rPr lang="en-GB" sz="800"/>
              <a:t>bad</a:t>
            </a:r>
            <a:r>
              <a:rPr lang="en-GB" altLang="en-US" sz="800"/>
              <a:t>’</a:t>
            </a:r>
            <a:r>
              <a:rPr lang="en-GB" sz="800"/>
              <a:t> for the environment e.g. fossil fuels, emissions of effluent into water, while decreasing the fiscal burden on things that are </a:t>
            </a:r>
            <a:r>
              <a:rPr lang="en-GB" altLang="en-US" sz="800"/>
              <a:t>‘</a:t>
            </a:r>
            <a:r>
              <a:rPr lang="en-GB" sz="800"/>
              <a:t>good</a:t>
            </a:r>
            <a:r>
              <a:rPr lang="en-GB" altLang="en-US" sz="800"/>
              <a:t>’</a:t>
            </a:r>
            <a:r>
              <a:rPr lang="en-GB" sz="800"/>
              <a:t> for it or at least neutral, e.g. labour.</a:t>
            </a:r>
          </a:p>
          <a:p>
            <a:pPr>
              <a:lnSpc>
                <a:spcPct val="80000"/>
              </a:lnSpc>
            </a:pPr>
            <a:br>
              <a:rPr lang="en-GB" sz="800"/>
            </a:br>
            <a:r>
              <a:rPr lang="en-GB" sz="800"/>
              <a:t>This can be summarised by </a:t>
            </a:r>
            <a:r>
              <a:rPr lang="en-GB" altLang="en-US" sz="800"/>
              <a:t>“</a:t>
            </a:r>
            <a:r>
              <a:rPr lang="en-GB" sz="800"/>
              <a:t>click</a:t>
            </a:r>
            <a:r>
              <a:rPr lang="en-GB" altLang="en-US" sz="800"/>
              <a:t>”</a:t>
            </a:r>
            <a:r>
              <a:rPr lang="en-GB" sz="800"/>
              <a:t> this slogan widely used to communicate the underlying principles of ETR – or this phrase </a:t>
            </a:r>
            <a:r>
              <a:rPr lang="en-GB" altLang="en-US" sz="800"/>
              <a:t>“</a:t>
            </a:r>
            <a:r>
              <a:rPr lang="en-GB" sz="800"/>
              <a:t>click</a:t>
            </a:r>
            <a:r>
              <a:rPr lang="en-GB" altLang="en-US" sz="800"/>
              <a:t>”</a:t>
            </a:r>
            <a:r>
              <a:rPr lang="en-GB" sz="800"/>
              <a:t> used e.g. by EU Climate Commissioner Connie Hedegaard.</a:t>
            </a:r>
          </a:p>
          <a:p>
            <a:pPr>
              <a:lnSpc>
                <a:spcPct val="80000"/>
              </a:lnSpc>
            </a:pPr>
            <a:endParaRPr lang="en-GB"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5632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Vision: an</a:t>
            </a:r>
            <a:r>
              <a:rPr lang="en-US" altLang="en-US" baseline="0" dirty="0"/>
              <a:t> ecological and social market economy, in which ‘prices tell not only the economic, but also the ecological truth’ </a:t>
            </a:r>
            <a:endParaRPr lang="en-GB" altLang="en-US" dirty="0"/>
          </a:p>
        </p:txBody>
      </p:sp>
    </p:spTree>
    <p:extLst>
      <p:ext uri="{BB962C8B-B14F-4D97-AF65-F5344CB8AC3E}">
        <p14:creationId xmlns:p14="http://schemas.microsoft.com/office/powerpoint/2010/main" val="355987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77B7D3-0D37-4F4F-9930-7089A783D9A4}" type="slidenum">
              <a:rPr lang="en-GB" smtClean="0"/>
              <a:pPr/>
              <a:t>3</a:t>
            </a:fld>
            <a:endParaRPr lang="en-GB" dirty="0"/>
          </a:p>
        </p:txBody>
      </p:sp>
    </p:spTree>
    <p:extLst>
      <p:ext uri="{BB962C8B-B14F-4D97-AF65-F5344CB8AC3E}">
        <p14:creationId xmlns:p14="http://schemas.microsoft.com/office/powerpoint/2010/main" val="416543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Paris agreement: ‘Making financial flows consistent</a:t>
            </a:r>
            <a:r>
              <a:rPr lang="en-US" baseline="0" dirty="0"/>
              <a:t> with a pathway towards low greenhouse gas emissions and climate-resilient developments.’</a:t>
            </a:r>
          </a:p>
          <a:p>
            <a:r>
              <a:rPr lang="en-US" baseline="0" dirty="0"/>
              <a:t>SDGs: Good health and Well-being, Clean water and sanitation, Affordable and clean energy, Decent work and economic growth, Industry, Innovation and Infrastructure, Responsible consumption and production</a:t>
            </a:r>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4</a:t>
            </a:fld>
            <a:endParaRPr lang="en-GB" dirty="0"/>
          </a:p>
        </p:txBody>
      </p:sp>
    </p:spTree>
    <p:extLst>
      <p:ext uri="{BB962C8B-B14F-4D97-AF65-F5344CB8AC3E}">
        <p14:creationId xmlns:p14="http://schemas.microsoft.com/office/powerpoint/2010/main" val="330702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Europe</a:t>
            </a:r>
            <a:r>
              <a:rPr lang="en-US" baseline="0" dirty="0"/>
              <a:t> 2020 strategy: sustainable growth for a more resource efficient, greener and more competitive economy: demand for ETR/tax shift</a:t>
            </a:r>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5</a:t>
            </a:fld>
            <a:endParaRPr lang="en-GB" dirty="0"/>
          </a:p>
        </p:txBody>
      </p:sp>
    </p:spTree>
    <p:extLst>
      <p:ext uri="{BB962C8B-B14F-4D97-AF65-F5344CB8AC3E}">
        <p14:creationId xmlns:p14="http://schemas.microsoft.com/office/powerpoint/2010/main" val="330647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ETD</a:t>
            </a:r>
            <a:r>
              <a:rPr lang="en-US" baseline="0" dirty="0"/>
              <a:t> revision aimed to modernize EU rules on energy taxation: two components: CO2 emissions and energy content.</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baseline="0" dirty="0"/>
              <a:t>ETS problems: low price </a:t>
            </a:r>
            <a:r>
              <a:rPr lang="en-GB" sz="1200" kern="1200" dirty="0">
                <a:solidFill>
                  <a:schemeClr val="tx1"/>
                </a:solidFill>
                <a:effectLst/>
                <a:latin typeface="+mn-lt"/>
                <a:ea typeface="+mn-ea"/>
                <a:cs typeface="+mn-cs"/>
              </a:rPr>
              <a:t>5€/tCO</a:t>
            </a:r>
            <a:r>
              <a:rPr lang="en-GB" sz="1200" kern="1200" baseline="-250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instead of 80, overcapacity,  </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US" sz="1200" kern="1200" baseline="0" dirty="0">
                <a:solidFill>
                  <a:schemeClr val="tx1"/>
                </a:solidFill>
                <a:effectLst/>
                <a:latin typeface="+mn-lt"/>
                <a:ea typeface="+mn-ea"/>
                <a:cs typeface="+mn-cs"/>
              </a:rPr>
              <a:t>European Semester: coordination of budgetary, economic and employment policies. Uncertain what will happen to this with Energy Union coming.</a:t>
            </a: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6</a:t>
            </a:fld>
            <a:endParaRPr lang="en-GB" dirty="0"/>
          </a:p>
        </p:txBody>
      </p:sp>
    </p:spTree>
    <p:extLst>
      <p:ext uri="{BB962C8B-B14F-4D97-AF65-F5344CB8AC3E}">
        <p14:creationId xmlns:p14="http://schemas.microsoft.com/office/powerpoint/2010/main" val="147359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8</a:t>
            </a:fld>
            <a:endParaRPr lang="en-GB" dirty="0"/>
          </a:p>
        </p:txBody>
      </p:sp>
    </p:spTree>
    <p:extLst>
      <p:ext uri="{BB962C8B-B14F-4D97-AF65-F5344CB8AC3E}">
        <p14:creationId xmlns:p14="http://schemas.microsoft.com/office/powerpoint/2010/main" val="345533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Reform launched in 2014, EFR commissions created, put</a:t>
            </a:r>
            <a:r>
              <a:rPr lang="en-US" baseline="0" dirty="0"/>
              <a:t> into law in 2015 as part of the state budget</a:t>
            </a:r>
          </a:p>
          <a:p>
            <a:r>
              <a:rPr lang="en-US" baseline="0" dirty="0"/>
              <a:t>Main measures: taxes on greenhouse gases, plastic bag tax, promotion of less polluting vehicles, better water and waste taxes, revenues used to lower income taxes</a:t>
            </a:r>
          </a:p>
          <a:p>
            <a:r>
              <a:rPr lang="en-US" baseline="0" dirty="0"/>
              <a:t>Success: EFR in public debate, carbon tax clear signal for markets, plastic bag tax: behavior change</a:t>
            </a:r>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12</a:t>
            </a:fld>
            <a:endParaRPr lang="en-GB" dirty="0"/>
          </a:p>
        </p:txBody>
      </p:sp>
    </p:spTree>
    <p:extLst>
      <p:ext uri="{BB962C8B-B14F-4D97-AF65-F5344CB8AC3E}">
        <p14:creationId xmlns:p14="http://schemas.microsoft.com/office/powerpoint/2010/main" val="155765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t>Consideration needs to be given to: </a:t>
            </a:r>
          </a:p>
          <a:p>
            <a:pPr marL="457200" lvl="1" indent="0">
              <a:buNone/>
            </a:pPr>
            <a:r>
              <a:rPr lang="en-GB" sz="2000" dirty="0"/>
              <a:t>Use of the tax revenues: revenue neutrality, amplify environmental benefits (technology and behaviour change, earmarking), fiscal consolidation</a:t>
            </a:r>
          </a:p>
          <a:p>
            <a:pPr marL="811213" lvl="1" indent="-354013"/>
            <a:r>
              <a:rPr lang="en-GB" sz="2000" dirty="0"/>
              <a:t>Impact on already disadvantaged groups </a:t>
            </a:r>
          </a:p>
          <a:p>
            <a:pPr marL="811213" lvl="1" indent="-354013"/>
            <a:r>
              <a:rPr lang="en-GB" sz="2000" dirty="0"/>
              <a:t>Negative and positive effects on business (energy intensive industries, new sources of comparative advantage as the basis for new businesses)</a:t>
            </a:r>
            <a:endParaRPr lang="en-US" sz="2000" dirty="0"/>
          </a:p>
          <a:p>
            <a:pPr marL="811213" lvl="1" indent="-354013"/>
            <a:r>
              <a:rPr lang="en-GB" sz="2000" dirty="0"/>
              <a:t>Overall level of taxation </a:t>
            </a:r>
          </a:p>
          <a:p>
            <a:pPr marL="457200" marR="0" lvl="1"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200" b="1" dirty="0"/>
              <a:t>The politics is difficult: need to develop a compelling narrative</a:t>
            </a:r>
          </a:p>
          <a:p>
            <a:pPr marL="457200" lvl="1" indent="0">
              <a:buNone/>
            </a:pPr>
            <a:endParaRPr lang="en-GB" b="1" dirty="0"/>
          </a:p>
          <a:p>
            <a:r>
              <a:rPr lang="en-US" baseline="0" dirty="0"/>
              <a:t>, </a:t>
            </a:r>
            <a:endParaRPr lang="en-GB" dirty="0"/>
          </a:p>
        </p:txBody>
      </p:sp>
      <p:sp>
        <p:nvSpPr>
          <p:cNvPr id="4" name="Slide Number Placeholder 3"/>
          <p:cNvSpPr>
            <a:spLocks noGrp="1"/>
          </p:cNvSpPr>
          <p:nvPr>
            <p:ph type="sldNum" sz="quarter" idx="10"/>
          </p:nvPr>
        </p:nvSpPr>
        <p:spPr/>
        <p:txBody>
          <a:bodyPr/>
          <a:lstStyle/>
          <a:p>
            <a:fld id="{CA77B7D3-0D37-4F4F-9930-7089A783D9A4}" type="slidenum">
              <a:rPr lang="en-GB" smtClean="0"/>
              <a:pPr/>
              <a:t>13</a:t>
            </a:fld>
            <a:endParaRPr lang="en-GB" dirty="0"/>
          </a:p>
        </p:txBody>
      </p:sp>
    </p:spTree>
    <p:extLst>
      <p:ext uri="{BB962C8B-B14F-4D97-AF65-F5344CB8AC3E}">
        <p14:creationId xmlns:p14="http://schemas.microsoft.com/office/powerpoint/2010/main" val="41075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reen-budget.eu/"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twitter.com/greenbudget_EU"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9" name="Group 18"/>
          <p:cNvGrpSpPr/>
          <p:nvPr userDrawn="1"/>
        </p:nvGrpSpPr>
        <p:grpSpPr>
          <a:xfrm>
            <a:off x="9187873" y="5570665"/>
            <a:ext cx="3004127" cy="1293310"/>
            <a:chOff x="5825836" y="4391685"/>
            <a:chExt cx="5838825" cy="1623640"/>
          </a:xfrm>
        </p:grpSpPr>
        <p:sp>
          <p:nvSpPr>
            <p:cNvPr id="17" name="Rectangle 16"/>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8335177" y="4391685"/>
              <a:ext cx="3182485" cy="1444998"/>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hasCustomPrompt="1"/>
          </p:nvPr>
        </p:nvSpPr>
        <p:spPr>
          <a:xfrm>
            <a:off x="1524000" y="1122363"/>
            <a:ext cx="9144000" cy="2906174"/>
          </a:xfrm>
        </p:spPr>
        <p:txBody>
          <a:bodyPr anchor="b"/>
          <a:lstStyle>
            <a:lvl1pPr algn="ctr">
              <a:defRPr sz="6000" b="1">
                <a:solidFill>
                  <a:schemeClr val="accent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524000" y="4102662"/>
            <a:ext cx="9144000" cy="1155137"/>
          </a:xfrm>
        </p:spPr>
        <p:txBody>
          <a:bodyPr/>
          <a:lstStyle>
            <a:lvl1pPr marL="0" indent="0" algn="ctr">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endParaRPr lang="en-GB" dirty="0"/>
          </a:p>
        </p:txBody>
      </p:sp>
      <p:sp>
        <p:nvSpPr>
          <p:cNvPr id="4" name="Date Placeholder 3"/>
          <p:cNvSpPr>
            <a:spLocks noGrp="1"/>
          </p:cNvSpPr>
          <p:nvPr>
            <p:ph type="dt" sz="half" idx="10"/>
          </p:nvPr>
        </p:nvSpPr>
        <p:spPr>
          <a:xfrm>
            <a:off x="809456" y="5910230"/>
            <a:ext cx="2743200" cy="365125"/>
          </a:xfrm>
        </p:spPr>
        <p:txBody>
          <a:bodyPr/>
          <a:lstStyle>
            <a:lvl1pPr>
              <a:defRPr sz="2000" b="0">
                <a:solidFill>
                  <a:schemeClr val="accent2"/>
                </a:solidFill>
              </a:defRPr>
            </a:lvl1pPr>
          </a:lstStyle>
          <a:p>
            <a:fld id="{88511D3E-0844-489A-83D5-C9761AAE3F0A}" type="datetime4">
              <a:rPr lang="en-GB" smtClean="0"/>
              <a:pPr/>
              <a:t>28 November 2016</a:t>
            </a:fld>
            <a:endParaRPr lang="en-GB" dirty="0"/>
          </a:p>
        </p:txBody>
      </p:sp>
      <p:pic>
        <p:nvPicPr>
          <p:cNvPr id="8" name="Picture 7"/>
          <p:cNvPicPr>
            <a:picLocks noChangeAspect="1"/>
          </p:cNvPicPr>
          <p:nvPr userDrawn="1"/>
        </p:nvPicPr>
        <p:blipFill>
          <a:blip r:embed="rId2"/>
          <a:stretch>
            <a:fillRect/>
          </a:stretch>
        </p:blipFill>
        <p:spPr>
          <a:xfrm>
            <a:off x="2771775" y="385763"/>
            <a:ext cx="6648450" cy="1381125"/>
          </a:xfrm>
          <a:prstGeom prst="rect">
            <a:avLst/>
          </a:prstGeom>
        </p:spPr>
      </p:pic>
      <p:grpSp>
        <p:nvGrpSpPr>
          <p:cNvPr id="16" name="Group 15"/>
          <p:cNvGrpSpPr/>
          <p:nvPr userDrawn="1"/>
        </p:nvGrpSpPr>
        <p:grpSpPr>
          <a:xfrm>
            <a:off x="0" y="2600"/>
            <a:ext cx="1140977" cy="1567256"/>
            <a:chOff x="590719" y="647363"/>
            <a:chExt cx="2181056" cy="2055377"/>
          </a:xfrm>
        </p:grpSpPr>
        <p:sp>
          <p:nvSpPr>
            <p:cNvPr id="14" name="Rectangle 13"/>
            <p:cNvSpPr/>
            <p:nvPr userDrawn="1"/>
          </p:nvSpPr>
          <p:spPr>
            <a:xfrm>
              <a:off x="590719" y="647363"/>
              <a:ext cx="1699327" cy="20553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1072448" y="789586"/>
              <a:ext cx="1699327" cy="107778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 Placeholder 5"/>
          <p:cNvSpPr>
            <a:spLocks noGrp="1"/>
          </p:cNvSpPr>
          <p:nvPr>
            <p:ph type="body" sz="quarter" idx="11" hasCustomPrompt="1"/>
          </p:nvPr>
        </p:nvSpPr>
        <p:spPr>
          <a:xfrm>
            <a:off x="809456" y="5376844"/>
            <a:ext cx="3038475" cy="399821"/>
          </a:xfrm>
        </p:spPr>
        <p:txBody>
          <a:bodyPr>
            <a:normAutofit/>
          </a:bodyPr>
          <a:lstStyle>
            <a:lvl1pPr marL="0" indent="0">
              <a:buNone/>
              <a:defRPr sz="2000" b="1" baseline="0">
                <a:solidFill>
                  <a:schemeClr val="accent1"/>
                </a:solidFill>
              </a:defRPr>
            </a:lvl1pPr>
          </a:lstStyle>
          <a:p>
            <a:pPr lvl="0"/>
            <a:r>
              <a:rPr lang="en-GB" dirty="0"/>
              <a:t>[Name of Speaker]</a:t>
            </a:r>
          </a:p>
        </p:txBody>
      </p:sp>
      <p:sp>
        <p:nvSpPr>
          <p:cNvPr id="21" name="Text Placeholder 5"/>
          <p:cNvSpPr>
            <a:spLocks noGrp="1"/>
          </p:cNvSpPr>
          <p:nvPr>
            <p:ph type="body" sz="quarter" idx="12" hasCustomPrompt="1"/>
          </p:nvPr>
        </p:nvSpPr>
        <p:spPr>
          <a:xfrm>
            <a:off x="809455" y="6413648"/>
            <a:ext cx="3038475" cy="384916"/>
          </a:xfrm>
        </p:spPr>
        <p:txBody>
          <a:bodyPr>
            <a:normAutofit/>
          </a:bodyPr>
          <a:lstStyle>
            <a:lvl1pPr marL="0" indent="0">
              <a:buNone/>
              <a:defRPr sz="2000" b="0" baseline="0">
                <a:solidFill>
                  <a:schemeClr val="accent2"/>
                </a:solidFill>
              </a:defRPr>
            </a:lvl1pPr>
          </a:lstStyle>
          <a:p>
            <a:pPr lvl="0"/>
            <a:r>
              <a:rPr lang="en-GB" dirty="0"/>
              <a:t>[Place/Event]</a:t>
            </a:r>
          </a:p>
        </p:txBody>
      </p:sp>
    </p:spTree>
    <p:extLst>
      <p:ext uri="{BB962C8B-B14F-4D97-AF65-F5344CB8AC3E}">
        <p14:creationId xmlns:p14="http://schemas.microsoft.com/office/powerpoint/2010/main" val="410889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4E5F1E4-CEF2-4CFE-8FC0-FCDF66B7217B}" type="datetime4">
              <a:rPr lang="en-GB" smtClean="0"/>
              <a:t>28 November 2016</a:t>
            </a:fld>
            <a:endParaRPr lang="en-GB" dirty="0"/>
          </a:p>
        </p:txBody>
      </p:sp>
      <p:sp>
        <p:nvSpPr>
          <p:cNvPr id="5" name="Footer Placeholder 4"/>
          <p:cNvSpPr>
            <a:spLocks noGrp="1"/>
          </p:cNvSpPr>
          <p:nvPr>
            <p:ph type="ftr" sz="quarter" idx="11"/>
          </p:nvPr>
        </p:nvSpPr>
        <p:spPr/>
        <p:txBody>
          <a:bodyPr/>
          <a:lstStyle>
            <a:lvl1pPr>
              <a:defRPr cap="small" baseline="0"/>
            </a:lvl1pPr>
          </a:lstStyle>
          <a:p>
            <a:r>
              <a:rPr lang="en-GB" dirty="0"/>
              <a:t>Green Budget Europe</a:t>
            </a:r>
          </a:p>
        </p:txBody>
      </p:sp>
      <p:grpSp>
        <p:nvGrpSpPr>
          <p:cNvPr id="21" name="Group 20"/>
          <p:cNvGrpSpPr/>
          <p:nvPr userDrawn="1"/>
        </p:nvGrpSpPr>
        <p:grpSpPr>
          <a:xfrm>
            <a:off x="9448800" y="6189663"/>
            <a:ext cx="2743200" cy="676429"/>
            <a:chOff x="5825836" y="4391685"/>
            <a:chExt cx="5838825" cy="1623640"/>
          </a:xfrm>
        </p:grpSpPr>
        <p:sp>
          <p:nvSpPr>
            <p:cNvPr id="22" name="Rectangle 21"/>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146258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righ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532B08-E3D3-4EF2-85A6-7FA29FA92659}" type="datetime4">
              <a:rPr lang="en-GB" smtClean="0"/>
              <a:t>28 November 2016</a:t>
            </a:fld>
            <a:endParaRPr lang="en-GB" dirty="0"/>
          </a:p>
        </p:txBody>
      </p:sp>
      <p:sp>
        <p:nvSpPr>
          <p:cNvPr id="5" name="Footer Placeholder 4"/>
          <p:cNvSpPr>
            <a:spLocks noGrp="1"/>
          </p:cNvSpPr>
          <p:nvPr>
            <p:ph type="ftr" sz="quarter" idx="11"/>
          </p:nvPr>
        </p:nvSpPr>
        <p:spPr/>
        <p:txBody>
          <a:bodyPr/>
          <a:lstStyle>
            <a:lvl1pPr>
              <a:defRPr cap="small" baseline="0"/>
            </a:lvl1pPr>
          </a:lstStyle>
          <a:p>
            <a:r>
              <a:rPr lang="en-GB" dirty="0"/>
              <a:t>Green Budget Europe</a:t>
            </a:r>
          </a:p>
        </p:txBody>
      </p:sp>
      <p:grpSp>
        <p:nvGrpSpPr>
          <p:cNvPr id="21" name="Group 20"/>
          <p:cNvGrpSpPr/>
          <p:nvPr userDrawn="1"/>
        </p:nvGrpSpPr>
        <p:grpSpPr>
          <a:xfrm>
            <a:off x="9448800" y="6189663"/>
            <a:ext cx="2743200" cy="676429"/>
            <a:chOff x="5825836" y="4391685"/>
            <a:chExt cx="5838825" cy="1623640"/>
          </a:xfrm>
        </p:grpSpPr>
        <p:sp>
          <p:nvSpPr>
            <p:cNvPr id="22" name="Rectangle 21"/>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121990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vert27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64E5F1E4-CEF2-4CFE-8FC0-FCDF66B7217B}" type="datetime4">
              <a:rPr lang="en-GB" smtClean="0"/>
              <a:t>28 November 2016</a:t>
            </a:fld>
            <a:endParaRPr lang="en-GB" dirty="0"/>
          </a:p>
        </p:txBody>
      </p:sp>
      <p:sp>
        <p:nvSpPr>
          <p:cNvPr id="5" name="Footer Placeholder 4"/>
          <p:cNvSpPr>
            <a:spLocks noGrp="1"/>
          </p:cNvSpPr>
          <p:nvPr>
            <p:ph type="ftr" sz="quarter" idx="11"/>
          </p:nvPr>
        </p:nvSpPr>
        <p:spPr/>
        <p:txBody>
          <a:bodyPr/>
          <a:lstStyle>
            <a:lvl1pPr>
              <a:defRPr cap="small" baseline="0"/>
            </a:lvl1pPr>
          </a:lstStyle>
          <a:p>
            <a:r>
              <a:rPr lang="en-GB" dirty="0"/>
              <a:t>Green Budget Europe</a:t>
            </a:r>
          </a:p>
        </p:txBody>
      </p:sp>
      <p:grpSp>
        <p:nvGrpSpPr>
          <p:cNvPr id="21" name="Group 20"/>
          <p:cNvGrpSpPr/>
          <p:nvPr userDrawn="1"/>
        </p:nvGrpSpPr>
        <p:grpSpPr>
          <a:xfrm>
            <a:off x="9448800" y="6189663"/>
            <a:ext cx="2743200" cy="676429"/>
            <a:chOff x="5825836" y="4391685"/>
            <a:chExt cx="5838825" cy="1623640"/>
          </a:xfrm>
        </p:grpSpPr>
        <p:sp>
          <p:nvSpPr>
            <p:cNvPr id="22" name="Rectangle 21"/>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378318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lef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200" y="365125"/>
            <a:ext cx="2628900" cy="5811838"/>
          </a:xfrm>
        </p:spPr>
        <p:txBody>
          <a:bodyPr vert="vert270"/>
          <a:lstStyle>
            <a:lvl1pPr>
              <a:defRPr b="1"/>
            </a:lvl1pPr>
          </a:lstStyle>
          <a:p>
            <a:r>
              <a:rPr lang="en-US"/>
              <a:t>Click to edit Master title style</a:t>
            </a:r>
            <a:endParaRPr lang="en-GB" dirty="0"/>
          </a:p>
        </p:txBody>
      </p:sp>
      <p:sp>
        <p:nvSpPr>
          <p:cNvPr id="3" name="Vertical Text Placeholder 2"/>
          <p:cNvSpPr>
            <a:spLocks noGrp="1"/>
          </p:cNvSpPr>
          <p:nvPr>
            <p:ph type="body" orient="vert" idx="1"/>
          </p:nvPr>
        </p:nvSpPr>
        <p:spPr>
          <a:xfrm>
            <a:off x="3641038" y="361427"/>
            <a:ext cx="7734300" cy="5811838"/>
          </a:xfrm>
        </p:spPr>
        <p:txBody>
          <a:bodyPr vert="vert27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E532B08-E3D3-4EF2-85A6-7FA29FA92659}" type="datetime4">
              <a:rPr lang="en-GB" smtClean="0"/>
              <a:t>28 November 2016</a:t>
            </a:fld>
            <a:endParaRPr lang="en-GB" dirty="0"/>
          </a:p>
        </p:txBody>
      </p:sp>
      <p:sp>
        <p:nvSpPr>
          <p:cNvPr id="5" name="Footer Placeholder 4"/>
          <p:cNvSpPr>
            <a:spLocks noGrp="1"/>
          </p:cNvSpPr>
          <p:nvPr>
            <p:ph type="ftr" sz="quarter" idx="11"/>
          </p:nvPr>
        </p:nvSpPr>
        <p:spPr/>
        <p:txBody>
          <a:bodyPr/>
          <a:lstStyle>
            <a:lvl1pPr>
              <a:defRPr cap="small" baseline="0"/>
            </a:lvl1pPr>
          </a:lstStyle>
          <a:p>
            <a:r>
              <a:rPr lang="en-GB" dirty="0"/>
              <a:t>Green Budget Europe</a:t>
            </a:r>
          </a:p>
        </p:txBody>
      </p:sp>
      <p:grpSp>
        <p:nvGrpSpPr>
          <p:cNvPr id="21" name="Group 20"/>
          <p:cNvGrpSpPr/>
          <p:nvPr userDrawn="1"/>
        </p:nvGrpSpPr>
        <p:grpSpPr>
          <a:xfrm>
            <a:off x="9448800" y="6189663"/>
            <a:ext cx="2743200" cy="676429"/>
            <a:chOff x="5825836" y="4391685"/>
            <a:chExt cx="5838825" cy="1623640"/>
          </a:xfrm>
        </p:grpSpPr>
        <p:sp>
          <p:nvSpPr>
            <p:cNvPr id="22" name="Rectangle 21"/>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139396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629B13-3E71-42C5-8F0F-0C6F9002BFFF}" type="datetime4">
              <a:rPr lang="en-GB" smtClean="0"/>
              <a:t>28 November 2016</a:t>
            </a:fld>
            <a:endParaRPr lang="en-GB" dirty="0"/>
          </a:p>
        </p:txBody>
      </p:sp>
      <p:sp>
        <p:nvSpPr>
          <p:cNvPr id="4" name="Footer Placeholder 3"/>
          <p:cNvSpPr>
            <a:spLocks noGrp="1"/>
          </p:cNvSpPr>
          <p:nvPr>
            <p:ph type="ftr" sz="quarter" idx="11"/>
          </p:nvPr>
        </p:nvSpPr>
        <p:spPr/>
        <p:txBody>
          <a:bodyPr/>
          <a:lstStyle/>
          <a:p>
            <a:r>
              <a:rPr lang="en-GB" dirty="0"/>
              <a:t>Green Budget Europe</a:t>
            </a:r>
          </a:p>
        </p:txBody>
      </p:sp>
      <p:sp>
        <p:nvSpPr>
          <p:cNvPr id="10" name="Textfeld 3"/>
          <p:cNvSpPr txBox="1"/>
          <p:nvPr userDrawn="1"/>
        </p:nvSpPr>
        <p:spPr>
          <a:xfrm>
            <a:off x="6877439" y="5204821"/>
            <a:ext cx="4464496" cy="707886"/>
          </a:xfrm>
          <a:prstGeom prst="rect">
            <a:avLst/>
          </a:prstGeom>
          <a:noFill/>
        </p:spPr>
        <p:txBody>
          <a:bodyPr wrap="square" rtlCol="0">
            <a:spAutoFit/>
          </a:bodyPr>
          <a:lstStyle/>
          <a:p>
            <a:pPr algn="r"/>
            <a:r>
              <a:rPr lang="de-DE" sz="2000" b="1" dirty="0">
                <a:solidFill>
                  <a:schemeClr val="accent2"/>
                </a:solidFill>
                <a:latin typeface="Calibri" pitchFamily="34" charset="0"/>
              </a:rPr>
              <a:t> </a:t>
            </a:r>
          </a:p>
          <a:p>
            <a:pPr algn="r"/>
            <a:r>
              <a:rPr lang="de-DE" sz="2000" b="1" dirty="0">
                <a:solidFill>
                  <a:schemeClr val="accent2"/>
                </a:solidFill>
                <a:latin typeface="Calibri" pitchFamily="34" charset="0"/>
                <a:hlinkClick r:id="rId2"/>
              </a:rPr>
              <a:t>www.green-budget.eu</a:t>
            </a:r>
            <a:r>
              <a:rPr lang="de-DE" sz="2000" b="1" dirty="0">
                <a:solidFill>
                  <a:schemeClr val="accent2"/>
                </a:solidFill>
                <a:latin typeface="Calibri" pitchFamily="34" charset="0"/>
              </a:rPr>
              <a:t> </a:t>
            </a:r>
            <a:endParaRPr lang="en-GB" sz="2000" b="1" dirty="0">
              <a:solidFill>
                <a:schemeClr val="accent2"/>
              </a:solidFill>
              <a:latin typeface="Calibri" pitchFamily="34" charset="0"/>
            </a:endParaRPr>
          </a:p>
        </p:txBody>
      </p:sp>
      <p:pic>
        <p:nvPicPr>
          <p:cNvPr id="11" name="Picture 10"/>
          <p:cNvPicPr>
            <a:picLocks noChangeAspect="1"/>
          </p:cNvPicPr>
          <p:nvPr userDrawn="1"/>
        </p:nvPicPr>
        <p:blipFill>
          <a:blip r:embed="rId3"/>
          <a:stretch>
            <a:fillRect/>
          </a:stretch>
        </p:blipFill>
        <p:spPr>
          <a:xfrm>
            <a:off x="3389058" y="656668"/>
            <a:ext cx="5243080" cy="1089179"/>
          </a:xfrm>
          <a:prstGeom prst="rect">
            <a:avLst/>
          </a:prstGeom>
        </p:spPr>
      </p:pic>
      <p:grpSp>
        <p:nvGrpSpPr>
          <p:cNvPr id="14" name="Group 13"/>
          <p:cNvGrpSpPr/>
          <p:nvPr userDrawn="1"/>
        </p:nvGrpSpPr>
        <p:grpSpPr>
          <a:xfrm>
            <a:off x="838200" y="5422378"/>
            <a:ext cx="4980145" cy="515649"/>
            <a:chOff x="833503" y="4487156"/>
            <a:chExt cx="4980145" cy="515649"/>
          </a:xfrm>
        </p:grpSpPr>
        <p:sp>
          <p:nvSpPr>
            <p:cNvPr id="13" name="Textfeld 3"/>
            <p:cNvSpPr txBox="1"/>
            <p:nvPr userDrawn="1"/>
          </p:nvSpPr>
          <p:spPr>
            <a:xfrm>
              <a:off x="1349152" y="4602695"/>
              <a:ext cx="4464496" cy="400110"/>
            </a:xfrm>
            <a:prstGeom prst="rect">
              <a:avLst/>
            </a:prstGeom>
            <a:noFill/>
          </p:spPr>
          <p:txBody>
            <a:bodyPr wrap="square" rtlCol="0">
              <a:spAutoFit/>
            </a:bodyPr>
            <a:lstStyle/>
            <a:p>
              <a:pPr algn="l"/>
              <a:r>
                <a:rPr lang="de-DE" sz="2000" b="1" dirty="0">
                  <a:solidFill>
                    <a:schemeClr val="accent2"/>
                  </a:solidFill>
                  <a:latin typeface="Calibri" pitchFamily="34" charset="0"/>
                </a:rPr>
                <a:t>Follow us on</a:t>
              </a:r>
              <a:r>
                <a:rPr lang="de-DE" sz="2000" b="1" baseline="0" dirty="0">
                  <a:solidFill>
                    <a:schemeClr val="accent2"/>
                  </a:solidFill>
                  <a:latin typeface="Calibri" pitchFamily="34" charset="0"/>
                </a:rPr>
                <a:t> Twitter </a:t>
              </a:r>
              <a:r>
                <a:rPr lang="fr-BE" sz="1800" b="1" i="0" u="sng" strike="noStrike" kern="1200" dirty="0">
                  <a:solidFill>
                    <a:schemeClr val="tx1"/>
                  </a:solidFill>
                  <a:effectLst/>
                  <a:latin typeface="+mn-lt"/>
                  <a:ea typeface="+mn-ea"/>
                  <a:cs typeface="+mn-cs"/>
                  <a:hlinkClick r:id="rId4"/>
                </a:rPr>
                <a:t>@</a:t>
              </a:r>
              <a:r>
                <a:rPr lang="fr-BE" sz="1800" b="1" i="0" u="none" strike="noStrike" kern="1200" dirty="0" err="1">
                  <a:solidFill>
                    <a:schemeClr val="tx1"/>
                  </a:solidFill>
                  <a:effectLst/>
                  <a:latin typeface="+mn-lt"/>
                  <a:ea typeface="+mn-ea"/>
                  <a:cs typeface="+mn-cs"/>
                  <a:hlinkClick r:id="rId4"/>
                </a:rPr>
                <a:t>greenbudget_EU</a:t>
              </a:r>
              <a:endParaRPr lang="en-GB" sz="2000" b="1" u="none" dirty="0">
                <a:solidFill>
                  <a:schemeClr val="accent2"/>
                </a:solidFill>
                <a:latin typeface="Calibri" pitchFamily="34" charset="0"/>
              </a:endParaRPr>
            </a:p>
          </p:txBody>
        </p:sp>
        <p:pic>
          <p:nvPicPr>
            <p:cNvPr id="19" name="Picture 2" descr="http://bfseniors.com.au/wp-content/uploads/2015/08/Twitter-icon.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33503" y="4487156"/>
              <a:ext cx="515649" cy="5156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userDrawn="1"/>
        </p:nvGrpSpPr>
        <p:grpSpPr>
          <a:xfrm>
            <a:off x="9448800" y="6189663"/>
            <a:ext cx="2743200" cy="676429"/>
            <a:chOff x="5825836" y="4391685"/>
            <a:chExt cx="5838825" cy="1623640"/>
          </a:xfrm>
        </p:grpSpPr>
        <p:sp>
          <p:nvSpPr>
            <p:cNvPr id="26" name="Rectangle 25"/>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
        <p:nvSpPr>
          <p:cNvPr id="15" name="Text Placeholder 5"/>
          <p:cNvSpPr>
            <a:spLocks noGrp="1"/>
          </p:cNvSpPr>
          <p:nvPr>
            <p:ph type="body" sz="quarter" idx="13" hasCustomPrompt="1"/>
          </p:nvPr>
        </p:nvSpPr>
        <p:spPr>
          <a:xfrm>
            <a:off x="747877" y="4250378"/>
            <a:ext cx="3038475" cy="399821"/>
          </a:xfrm>
        </p:spPr>
        <p:txBody>
          <a:bodyPr>
            <a:normAutofit/>
          </a:bodyPr>
          <a:lstStyle>
            <a:lvl1pPr marL="0" indent="0">
              <a:buNone/>
              <a:defRPr sz="2000" b="1" baseline="0">
                <a:solidFill>
                  <a:schemeClr val="accent2"/>
                </a:solidFill>
              </a:defRPr>
            </a:lvl1pPr>
          </a:lstStyle>
          <a:p>
            <a:pPr lvl="0"/>
            <a:r>
              <a:rPr lang="en-GB" dirty="0"/>
              <a:t>[Name of Speaker]</a:t>
            </a:r>
          </a:p>
        </p:txBody>
      </p:sp>
      <p:sp>
        <p:nvSpPr>
          <p:cNvPr id="16" name="Text Placeholder 5"/>
          <p:cNvSpPr>
            <a:spLocks noGrp="1"/>
          </p:cNvSpPr>
          <p:nvPr>
            <p:ph type="body" sz="quarter" idx="14" hasCustomPrompt="1"/>
          </p:nvPr>
        </p:nvSpPr>
        <p:spPr>
          <a:xfrm>
            <a:off x="747878" y="4620958"/>
            <a:ext cx="3038475" cy="399821"/>
          </a:xfrm>
        </p:spPr>
        <p:txBody>
          <a:bodyPr>
            <a:normAutofit/>
          </a:bodyPr>
          <a:lstStyle>
            <a:lvl1pPr marL="0" indent="0">
              <a:buNone/>
              <a:defRPr sz="2000" b="1" baseline="0">
                <a:solidFill>
                  <a:schemeClr val="accent2"/>
                </a:solidFill>
              </a:defRPr>
            </a:lvl1pPr>
          </a:lstStyle>
          <a:p>
            <a:pPr lvl="0"/>
            <a:r>
              <a:rPr lang="en-GB" dirty="0"/>
              <a:t>[E-Mail address]</a:t>
            </a:r>
          </a:p>
        </p:txBody>
      </p:sp>
      <p:sp>
        <p:nvSpPr>
          <p:cNvPr id="5" name="TextBox 4"/>
          <p:cNvSpPr txBox="1"/>
          <p:nvPr userDrawn="1"/>
        </p:nvSpPr>
        <p:spPr>
          <a:xfrm>
            <a:off x="821448" y="2598248"/>
            <a:ext cx="10520487" cy="769441"/>
          </a:xfrm>
          <a:prstGeom prst="rect">
            <a:avLst/>
          </a:prstGeom>
          <a:noFill/>
        </p:spPr>
        <p:txBody>
          <a:bodyPr wrap="square" rtlCol="0">
            <a:spAutoFit/>
          </a:bodyPr>
          <a:lstStyle/>
          <a:p>
            <a:pPr algn="ctr"/>
            <a:r>
              <a:rPr lang="en-GB" sz="4400" b="1" dirty="0">
                <a:solidFill>
                  <a:schemeClr val="accent1"/>
                </a:solidFill>
                <a:latin typeface="+mj-lt"/>
              </a:rPr>
              <a:t>Thank you for your attention!</a:t>
            </a:r>
          </a:p>
        </p:txBody>
      </p:sp>
    </p:spTree>
    <p:extLst>
      <p:ext uri="{BB962C8B-B14F-4D97-AF65-F5344CB8AC3E}">
        <p14:creationId xmlns:p14="http://schemas.microsoft.com/office/powerpoint/2010/main" val="329730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sz="3600"/>
            </a:lvl1pPr>
          </a:lstStyle>
          <a:p>
            <a:r>
              <a:rPr lang="de-DE" dirty="0"/>
              <a:t>Titelmasterformat durch Klicken bearbeiten</a:t>
            </a:r>
          </a:p>
        </p:txBody>
      </p:sp>
    </p:spTree>
    <p:extLst>
      <p:ext uri="{BB962C8B-B14F-4D97-AF65-F5344CB8AC3E}">
        <p14:creationId xmlns:p14="http://schemas.microsoft.com/office/powerpoint/2010/main" val="63377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Fußzeilenplatzhalter 4"/>
          <p:cNvSpPr txBox="1">
            <a:spLocks/>
          </p:cNvSpPr>
          <p:nvPr userDrawn="1"/>
        </p:nvSpPr>
        <p:spPr>
          <a:xfrm>
            <a:off x="11247967" y="6403975"/>
            <a:ext cx="846667" cy="471488"/>
          </a:xfrm>
          <a:prstGeom prst="rect">
            <a:avLst/>
          </a:prstGeom>
        </p:spPr>
        <p:txBody>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defRPr/>
            </a:pPr>
            <a:endParaRPr lang="en-US" altLang="en-US" sz="1600">
              <a:solidFill>
                <a:srgbClr val="638CAE"/>
              </a:solidFill>
              <a:latin typeface="Calibri" pitchFamily="34" charset="0"/>
            </a:endParaRPr>
          </a:p>
        </p:txBody>
      </p:sp>
      <p:sp>
        <p:nvSpPr>
          <p:cNvPr id="2" name="Title 1"/>
          <p:cNvSpPr>
            <a:spLocks noGrp="1"/>
          </p:cNvSpPr>
          <p:nvPr>
            <p:ph type="title"/>
          </p:nvPr>
        </p:nvSpPr>
        <p:spPr>
          <a:xfrm>
            <a:off x="508000" y="0"/>
            <a:ext cx="10972800" cy="1143000"/>
          </a:xfrm>
        </p:spPr>
        <p:txBody>
          <a:bodyPr/>
          <a:lstStyle/>
          <a:p>
            <a:r>
              <a:rPr lang="en-US" dirty="0"/>
              <a:t>Click to edit Master title style</a:t>
            </a:r>
            <a:endParaRPr lang="fr-FR" dirty="0"/>
          </a:p>
        </p:txBody>
      </p:sp>
      <p:sp>
        <p:nvSpPr>
          <p:cNvPr id="3" name="Table Placeholder 2"/>
          <p:cNvSpPr>
            <a:spLocks noGrp="1"/>
          </p:cNvSpPr>
          <p:nvPr>
            <p:ph type="tbl" idx="1"/>
          </p:nvPr>
        </p:nvSpPr>
        <p:spPr>
          <a:xfrm>
            <a:off x="609600" y="1600201"/>
            <a:ext cx="10972800" cy="4525963"/>
          </a:xfrm>
        </p:spPr>
        <p:txBody>
          <a:bodyPr/>
          <a:lstStyle/>
          <a:p>
            <a:pPr lvl="0"/>
            <a:endParaRPr lang="fr-FR" noProof="0"/>
          </a:p>
        </p:txBody>
      </p:sp>
    </p:spTree>
    <p:extLst>
      <p:ext uri="{BB962C8B-B14F-4D97-AF65-F5344CB8AC3E}">
        <p14:creationId xmlns:p14="http://schemas.microsoft.com/office/powerpoint/2010/main" val="2797233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fr-FR"/>
          </a:p>
        </p:txBody>
      </p:sp>
      <p:sp>
        <p:nvSpPr>
          <p:cNvPr id="3" name="SmartArt Placeholder 2"/>
          <p:cNvSpPr>
            <a:spLocks noGrp="1"/>
          </p:cNvSpPr>
          <p:nvPr>
            <p:ph type="dgm" idx="1"/>
          </p:nvPr>
        </p:nvSpPr>
        <p:spPr>
          <a:xfrm>
            <a:off x="609600" y="1600201"/>
            <a:ext cx="10972800" cy="4525963"/>
          </a:xfrm>
        </p:spPr>
        <p:txBody>
          <a:bodyPr/>
          <a:lstStyle/>
          <a:p>
            <a:pPr lvl="0"/>
            <a:endParaRPr lang="fr-FR" noProof="0"/>
          </a:p>
        </p:txBody>
      </p:sp>
      <p:sp>
        <p:nvSpPr>
          <p:cNvPr id="4" name="Rectangle 4"/>
          <p:cNvSpPr>
            <a:spLocks noGrp="1" noChangeArrowheads="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GB"/>
          </a:p>
        </p:txBody>
      </p:sp>
      <p:sp>
        <p:nvSpPr>
          <p:cNvPr id="5" name="Rectangle 5"/>
          <p:cNvSpPr>
            <a:spLocks noGrp="1" noChangeArrowheads="1"/>
          </p:cNvSpPr>
          <p:nvPr>
            <p:ph type="ftr" sz="quarter" idx="11"/>
          </p:nvPr>
        </p:nvSpPr>
        <p:spPr>
          <a:xfrm>
            <a:off x="914400" y="6353176"/>
            <a:ext cx="7416800" cy="365125"/>
          </a:xfrm>
        </p:spPr>
        <p:txBody>
          <a:bodyPr anchor="t"/>
          <a:lstStyle>
            <a:lvl1pPr>
              <a:defRPr/>
            </a:lvl1pPr>
          </a:lstStyle>
          <a:p>
            <a:endParaRPr lang="en-GB"/>
          </a:p>
        </p:txBody>
      </p:sp>
      <p:sp>
        <p:nvSpPr>
          <p:cNvPr id="6" name="Rectangle 6"/>
          <p:cNvSpPr>
            <a:spLocks noGrp="1" noChangeArrowheads="1"/>
          </p:cNvSpPr>
          <p:nvPr>
            <p:ph type="sldNum" sz="quarter" idx="12"/>
          </p:nvPr>
        </p:nvSpPr>
        <p:spPr>
          <a:xfrm>
            <a:off x="8737600" y="6356351"/>
            <a:ext cx="2844800" cy="365125"/>
          </a:xfrm>
        </p:spPr>
        <p:txBody>
          <a:bodyPr anchor="t"/>
          <a:lstStyle>
            <a:lvl1pPr>
              <a:defRPr/>
            </a:lvl1pPr>
          </a:lstStyle>
          <a:p>
            <a:fld id="{9802E4E3-1ABE-4F98-8774-53FFFD1DA1CD}" type="slidenum">
              <a:rPr lang="en-GB"/>
              <a:pPr/>
              <a:t>‹#›</a:t>
            </a:fld>
            <a:endParaRPr lang="en-GB"/>
          </a:p>
        </p:txBody>
      </p:sp>
    </p:spTree>
    <p:extLst>
      <p:ext uri="{BB962C8B-B14F-4D97-AF65-F5344CB8AC3E}">
        <p14:creationId xmlns:p14="http://schemas.microsoft.com/office/powerpoint/2010/main" val="81866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3B504B-67F2-45E6-920B-532CACFDBA9A}"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3184082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B504B-67F2-45E6-920B-532CACFDBA9A}"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147627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chemeClr val="accent1"/>
                </a:solidFill>
              </a:defRPr>
            </a:lvl1pPr>
          </a:lstStyle>
          <a:p>
            <a:r>
              <a:rPr lang="en-GB" dirty="0"/>
              <a:t>[Content]</a:t>
            </a:r>
          </a:p>
        </p:txBody>
      </p:sp>
      <p:sp>
        <p:nvSpPr>
          <p:cNvPr id="3" name="Content Placeholder 2"/>
          <p:cNvSpPr>
            <a:spLocks noGrp="1"/>
          </p:cNvSpPr>
          <p:nvPr>
            <p:ph idx="1"/>
          </p:nvPr>
        </p:nvSpPr>
        <p:spPr/>
        <p:txBody>
          <a:bodyPr/>
          <a:lstStyle>
            <a:lvl1pPr marL="228600" indent="-228600">
              <a:buClr>
                <a:schemeClr val="accent1"/>
              </a:buClr>
              <a:buFont typeface="Wingdings" panose="05000000000000000000" pitchFamily="2" charset="2"/>
              <a:buChar char="§"/>
              <a:defRPr>
                <a:solidFill>
                  <a:schemeClr val="accent2"/>
                </a:solidFill>
              </a:defRPr>
            </a:lvl1pPr>
            <a:lvl2pPr marL="685800" indent="-228600">
              <a:buClr>
                <a:schemeClr val="accent1"/>
              </a:buClr>
              <a:buFont typeface="Wingdings" panose="05000000000000000000" pitchFamily="2" charset="2"/>
              <a:buChar char=""/>
              <a:defRPr>
                <a:solidFill>
                  <a:schemeClr val="accent2"/>
                </a:solidFill>
              </a:defRPr>
            </a:lvl2pPr>
            <a:lvl3pPr marL="1143000" indent="-228600">
              <a:buClr>
                <a:schemeClr val="accent1"/>
              </a:buClr>
              <a:buFont typeface="Calibri" panose="020F0502020204030204" pitchFamily="34" charset="0"/>
              <a:buChar char="‐"/>
              <a:defRPr>
                <a:solidFill>
                  <a:schemeClr val="accent2"/>
                </a:solidFill>
              </a:defRPr>
            </a:lvl3pPr>
            <a:lvl4pPr marL="1600200" indent="-228600">
              <a:buClr>
                <a:schemeClr val="accent1"/>
              </a:buClr>
              <a:buFont typeface="Wingdings" panose="05000000000000000000" pitchFamily="2" charset="2"/>
              <a:buChar char="§"/>
              <a:defRPr>
                <a:solidFill>
                  <a:schemeClr val="accent2"/>
                </a:solidFill>
              </a:defRPr>
            </a:lvl4pPr>
            <a:lvl5pPr marL="2057400" indent="-228600">
              <a:buClr>
                <a:schemeClr val="accent1"/>
              </a:buClr>
              <a:buFont typeface="Wingdings" panose="05000000000000000000" pitchFamily="2" charset="2"/>
              <a:buChar char="ú"/>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lvl1pPr>
              <a:defRPr cap="small" baseline="0"/>
            </a:lvl1pPr>
          </a:lstStyle>
          <a:p>
            <a:r>
              <a:rPr lang="en-GB" dirty="0"/>
              <a:t>Green Budget Europe</a:t>
            </a:r>
          </a:p>
        </p:txBody>
      </p:sp>
      <p:grpSp>
        <p:nvGrpSpPr>
          <p:cNvPr id="13" name="Group 12"/>
          <p:cNvGrpSpPr/>
          <p:nvPr userDrawn="1"/>
        </p:nvGrpSpPr>
        <p:grpSpPr>
          <a:xfrm>
            <a:off x="9448800" y="6189663"/>
            <a:ext cx="2743200" cy="676429"/>
            <a:chOff x="5825836" y="4391685"/>
            <a:chExt cx="5838825" cy="1623640"/>
          </a:xfrm>
        </p:grpSpPr>
        <p:sp>
          <p:nvSpPr>
            <p:cNvPr id="14" name="Rectangle 13"/>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2828261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B504B-67F2-45E6-920B-532CACFDBA9A}"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750999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3B504B-67F2-45E6-920B-532CACFDBA9A}" type="datetimeFigureOut">
              <a:rPr lang="en-GB" smtClean="0"/>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12541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3B504B-67F2-45E6-920B-532CACFDBA9A}" type="datetimeFigureOut">
              <a:rPr lang="en-GB" smtClean="0"/>
              <a:t>28/11/2016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1852569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3B504B-67F2-45E6-920B-532CACFDBA9A}" type="datetimeFigureOut">
              <a:rPr lang="en-GB" smtClean="0"/>
              <a:t>28/11/2016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1696110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504B-67F2-45E6-920B-532CACFDBA9A}" type="datetimeFigureOut">
              <a:rPr lang="en-GB" smtClean="0"/>
              <a:t>28/11/2016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3517758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B504B-67F2-45E6-920B-532CACFDBA9A}" type="datetimeFigureOut">
              <a:rPr lang="en-GB" smtClean="0"/>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417810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3B504B-67F2-45E6-920B-532CACFDBA9A}" type="datetimeFigureOut">
              <a:rPr lang="en-GB" smtClean="0"/>
              <a:t>28/11/2016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2931517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B504B-67F2-45E6-920B-532CACFDBA9A}"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1480558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B504B-67F2-45E6-920B-532CACFDBA9A}" type="datetimeFigureOut">
              <a:rPr lang="en-GB" smtClean="0"/>
              <a:t>28/11/2016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38F7E-8D44-4D01-B38E-58A845C9A9D5}" type="slidenum">
              <a:rPr lang="en-GB" smtClean="0"/>
              <a:t>‹#›</a:t>
            </a:fld>
            <a:endParaRPr lang="en-GB"/>
          </a:p>
        </p:txBody>
      </p:sp>
    </p:spTree>
    <p:extLst>
      <p:ext uri="{BB962C8B-B14F-4D97-AF65-F5344CB8AC3E}">
        <p14:creationId xmlns:p14="http://schemas.microsoft.com/office/powerpoint/2010/main" val="158658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598D8-85B6-4012-A8F6-9F179F2F0001}" type="datetime4">
              <a:rPr lang="en-GB" smtClean="0"/>
              <a:t>28 November 2016</a:t>
            </a:fld>
            <a:endParaRPr lang="en-GB" dirty="0"/>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cap="small" baseline="0"/>
            </a:lvl1pPr>
          </a:lstStyle>
          <a:p>
            <a:r>
              <a:rPr lang="en-GB" dirty="0">
                <a:solidFill>
                  <a:prstClr val="black">
                    <a:tint val="75000"/>
                  </a:prstClr>
                </a:solidFill>
              </a:rPr>
              <a:t>Green Budget Europe</a:t>
            </a:r>
          </a:p>
        </p:txBody>
      </p:sp>
      <p:grpSp>
        <p:nvGrpSpPr>
          <p:cNvPr id="18" name="Group 17"/>
          <p:cNvGrpSpPr/>
          <p:nvPr userDrawn="1"/>
        </p:nvGrpSpPr>
        <p:grpSpPr>
          <a:xfrm>
            <a:off x="9448800" y="6189663"/>
            <a:ext cx="2743200" cy="676429"/>
            <a:chOff x="5825836" y="4391685"/>
            <a:chExt cx="5838825" cy="1623640"/>
          </a:xfrm>
        </p:grpSpPr>
        <p:sp>
          <p:nvSpPr>
            <p:cNvPr id="19" name="Rectangle 18"/>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r>
              <a:rPr lang="en-GB" dirty="0"/>
              <a:t> </a:t>
            </a:r>
            <a:fld id="{6ADF8259-15AB-4840-B4AC-6A1BE48E3123}" type="slidenum">
              <a:rPr lang="en-GB" smtClean="0"/>
              <a:pPr/>
              <a:t>‹#›</a:t>
            </a:fld>
            <a:endParaRPr lang="en-GB" dirty="0"/>
          </a:p>
        </p:txBody>
      </p:sp>
    </p:spTree>
    <p:extLst>
      <p:ext uri="{BB962C8B-B14F-4D97-AF65-F5344CB8AC3E}">
        <p14:creationId xmlns:p14="http://schemas.microsoft.com/office/powerpoint/2010/main" val="23990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marL="228600" indent="-228600">
              <a:buClr>
                <a:schemeClr val="accent1"/>
              </a:buClr>
              <a:buFont typeface="Wingdings" panose="05000000000000000000" pitchFamily="2" charset="2"/>
              <a:buChar char="§"/>
              <a:defRPr>
                <a:solidFill>
                  <a:schemeClr val="accent2"/>
                </a:solidFill>
              </a:defRPr>
            </a:lvl1pPr>
            <a:lvl2pPr marL="685800" indent="-228600">
              <a:buClr>
                <a:schemeClr val="accent1"/>
              </a:buClr>
              <a:buFont typeface="Wingdings" panose="05000000000000000000" pitchFamily="2" charset="2"/>
              <a:buChar char=""/>
              <a:defRPr>
                <a:solidFill>
                  <a:schemeClr val="accent2"/>
                </a:solidFill>
              </a:defRPr>
            </a:lvl2pPr>
            <a:lvl3pPr marL="1143000" indent="-228600">
              <a:buClr>
                <a:schemeClr val="accent1"/>
              </a:buClr>
              <a:buFont typeface="Calibri" panose="020F0502020204030204" pitchFamily="34" charset="0"/>
              <a:buChar char="‐"/>
              <a:defRPr>
                <a:solidFill>
                  <a:schemeClr val="accent2"/>
                </a:solidFill>
              </a:defRPr>
            </a:lvl3pPr>
            <a:lvl4pPr marL="1600200" indent="-228600">
              <a:buClr>
                <a:schemeClr val="accent1"/>
              </a:buClr>
              <a:buFont typeface="Wingdings" panose="05000000000000000000" pitchFamily="2" charset="2"/>
              <a:buChar char="§"/>
              <a:defRPr>
                <a:solidFill>
                  <a:schemeClr val="accent2"/>
                </a:solidFill>
              </a:defRPr>
            </a:lvl4pPr>
            <a:lvl5pPr marL="2057400" indent="-228600">
              <a:buClr>
                <a:schemeClr val="accent1"/>
              </a:buClr>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514350" indent="-514350">
              <a:buClr>
                <a:schemeClr val="accent1"/>
              </a:buClr>
              <a:buFont typeface="+mj-lt"/>
              <a:buAutoNum type="arabicPeriod"/>
              <a:defRPr>
                <a:solidFill>
                  <a:schemeClr val="accent2"/>
                </a:solidFill>
              </a:defRPr>
            </a:lvl1pPr>
            <a:lvl2pPr marL="914400" indent="-457200">
              <a:buClr>
                <a:schemeClr val="accent1"/>
              </a:buClr>
              <a:buFont typeface="+mj-lt"/>
              <a:buAutoNum type="arabicPeriod"/>
              <a:defRPr>
                <a:solidFill>
                  <a:schemeClr val="accent2"/>
                </a:solidFill>
              </a:defRPr>
            </a:lvl2pPr>
            <a:lvl3pPr marL="1371600" indent="-457200">
              <a:buClr>
                <a:schemeClr val="accent1"/>
              </a:buClr>
              <a:buFont typeface="+mj-lt"/>
              <a:buAutoNum type="arabicPeriod"/>
              <a:defRPr>
                <a:solidFill>
                  <a:schemeClr val="accent2"/>
                </a:solidFill>
              </a:defRPr>
            </a:lvl3pPr>
            <a:lvl4pPr marL="1714500" indent="-342900">
              <a:buClr>
                <a:schemeClr val="accent1"/>
              </a:buClr>
              <a:buFont typeface="+mj-lt"/>
              <a:buAutoNum type="arabicPeriod"/>
              <a:defRPr>
                <a:solidFill>
                  <a:schemeClr val="accent2"/>
                </a:solidFill>
              </a:defRPr>
            </a:lvl4pPr>
            <a:lvl5pPr marL="2171700" indent="-342900">
              <a:buClr>
                <a:schemeClr val="accent1"/>
              </a:buClr>
              <a:buFont typeface="+mj-lt"/>
              <a:buAutoNum type="arabicPeriod"/>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7C4D4415-A507-4096-A803-624B7767B740}" type="datetime4">
              <a:rPr lang="en-GB" smtClean="0"/>
              <a:t>28 November 2016</a:t>
            </a:fld>
            <a:endParaRPr lang="en-GB" dirty="0"/>
          </a:p>
        </p:txBody>
      </p:sp>
      <p:sp>
        <p:nvSpPr>
          <p:cNvPr id="6" name="Footer Placeholder 5"/>
          <p:cNvSpPr>
            <a:spLocks noGrp="1"/>
          </p:cNvSpPr>
          <p:nvPr>
            <p:ph type="ftr" sz="quarter" idx="11"/>
          </p:nvPr>
        </p:nvSpPr>
        <p:spPr/>
        <p:txBody>
          <a:bodyPr/>
          <a:lstStyle>
            <a:lvl1pPr>
              <a:defRPr cap="small" baseline="0"/>
            </a:lvl1pPr>
          </a:lstStyle>
          <a:p>
            <a:r>
              <a:rPr lang="en-GB" dirty="0"/>
              <a:t>Green Budget Europe</a:t>
            </a:r>
          </a:p>
        </p:txBody>
      </p:sp>
      <p:grpSp>
        <p:nvGrpSpPr>
          <p:cNvPr id="22" name="Group 21"/>
          <p:cNvGrpSpPr/>
          <p:nvPr userDrawn="1"/>
        </p:nvGrpSpPr>
        <p:grpSpPr>
          <a:xfrm>
            <a:off x="9448800" y="6189663"/>
            <a:ext cx="2743200" cy="676429"/>
            <a:chOff x="5825836" y="4391685"/>
            <a:chExt cx="5838825" cy="1623640"/>
          </a:xfrm>
        </p:grpSpPr>
        <p:sp>
          <p:nvSpPr>
            <p:cNvPr id="23" name="Rectangle 22"/>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105303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solidFill>
            <a:schemeClr val="bg1">
              <a:lumMod val="95000"/>
            </a:schemeClr>
          </a:solidFill>
          <a:ln>
            <a:solidFill>
              <a:schemeClr val="accent1">
                <a:lumMod val="20000"/>
                <a:lumOff val="80000"/>
              </a:schemeClr>
            </a:solidFill>
          </a:ln>
        </p:spPr>
        <p:txBody>
          <a:bodyPr/>
          <a:lstStyle>
            <a:lvl1pPr marL="228600" indent="-228600">
              <a:buClr>
                <a:schemeClr val="accent1"/>
              </a:buClr>
              <a:buFont typeface="Wingdings" panose="05000000000000000000" pitchFamily="2" charset="2"/>
              <a:buChar char="§"/>
              <a:defRPr>
                <a:solidFill>
                  <a:schemeClr val="accent2"/>
                </a:solidFill>
              </a:defRPr>
            </a:lvl1pPr>
            <a:lvl2pPr marL="685800" indent="-228600">
              <a:buClr>
                <a:schemeClr val="accent1"/>
              </a:buClr>
              <a:buFont typeface="Wingdings" panose="05000000000000000000" pitchFamily="2" charset="2"/>
              <a:buChar char=""/>
              <a:defRPr>
                <a:solidFill>
                  <a:schemeClr val="accent2"/>
                </a:solidFill>
              </a:defRPr>
            </a:lvl2pPr>
            <a:lvl3pPr marL="1143000" indent="-228600">
              <a:buClr>
                <a:schemeClr val="accent1"/>
              </a:buClr>
              <a:buFont typeface="Calibri" panose="020F0502020204030204" pitchFamily="34" charset="0"/>
              <a:buChar char="‐"/>
              <a:defRPr>
                <a:solidFill>
                  <a:schemeClr val="accent2"/>
                </a:solidFill>
              </a:defRPr>
            </a:lvl3pPr>
            <a:lvl4pPr marL="1600200" indent="-228600">
              <a:buClr>
                <a:schemeClr val="accent1"/>
              </a:buClr>
              <a:buFont typeface="Wingdings" panose="05000000000000000000" pitchFamily="2" charset="2"/>
              <a:buChar char="§"/>
              <a:defRPr>
                <a:solidFill>
                  <a:schemeClr val="accent2"/>
                </a:solidFill>
              </a:defRPr>
            </a:lvl4pPr>
            <a:lvl5pPr marL="2057400" indent="-228600">
              <a:buClr>
                <a:schemeClr val="accent1"/>
              </a:buClr>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400" b="1" kern="1200" dirty="0" smtClean="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514350" indent="-514350">
              <a:buClr>
                <a:schemeClr val="accent1"/>
              </a:buClr>
              <a:buFont typeface="+mj-lt"/>
              <a:buAutoNum type="arabicPeriod"/>
              <a:defRPr>
                <a:solidFill>
                  <a:schemeClr val="accent2"/>
                </a:solidFill>
              </a:defRPr>
            </a:lvl1pPr>
            <a:lvl2pPr marL="914400" indent="-457200">
              <a:buClr>
                <a:schemeClr val="accent1"/>
              </a:buClr>
              <a:buFont typeface="+mj-lt"/>
              <a:buAutoNum type="arabicPeriod"/>
              <a:defRPr>
                <a:solidFill>
                  <a:schemeClr val="accent2"/>
                </a:solidFill>
              </a:defRPr>
            </a:lvl2pPr>
            <a:lvl3pPr marL="1371600" indent="-457200">
              <a:buClr>
                <a:schemeClr val="accent1"/>
              </a:buClr>
              <a:buFont typeface="+mj-lt"/>
              <a:buAutoNum type="arabicPeriod"/>
              <a:defRPr>
                <a:solidFill>
                  <a:schemeClr val="accent2"/>
                </a:solidFill>
              </a:defRPr>
            </a:lvl3pPr>
            <a:lvl4pPr marL="1714500" indent="-342900">
              <a:buClr>
                <a:schemeClr val="accent1"/>
              </a:buClr>
              <a:buFont typeface="+mj-lt"/>
              <a:buAutoNum type="arabicPeriod"/>
              <a:defRPr>
                <a:solidFill>
                  <a:schemeClr val="accent2"/>
                </a:solidFill>
              </a:defRPr>
            </a:lvl4pPr>
            <a:lvl5pPr marL="2171700" indent="-342900">
              <a:buClr>
                <a:schemeClr val="accent1"/>
              </a:buClr>
              <a:buFont typeface="+mj-lt"/>
              <a:buAutoNum type="arabicPeriod"/>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F270D6C2-D0CC-4325-A5F9-BDBA9BECA588}" type="datetime4">
              <a:rPr lang="en-GB" smtClean="0"/>
              <a:t>28 November 2016</a:t>
            </a:fld>
            <a:endParaRPr lang="en-GB" dirty="0"/>
          </a:p>
        </p:txBody>
      </p:sp>
      <p:sp>
        <p:nvSpPr>
          <p:cNvPr id="8" name="Footer Placeholder 7"/>
          <p:cNvSpPr>
            <a:spLocks noGrp="1"/>
          </p:cNvSpPr>
          <p:nvPr>
            <p:ph type="ftr" sz="quarter" idx="11"/>
          </p:nvPr>
        </p:nvSpPr>
        <p:spPr/>
        <p:txBody>
          <a:bodyPr/>
          <a:lstStyle>
            <a:lvl1pPr>
              <a:defRPr cap="small" baseline="0"/>
            </a:lvl1pPr>
          </a:lstStyle>
          <a:p>
            <a:r>
              <a:rPr lang="en-GB" dirty="0"/>
              <a:t>Green Budget Europe</a:t>
            </a:r>
          </a:p>
        </p:txBody>
      </p:sp>
      <p:grpSp>
        <p:nvGrpSpPr>
          <p:cNvPr id="20" name="Group 19"/>
          <p:cNvGrpSpPr/>
          <p:nvPr userDrawn="1"/>
        </p:nvGrpSpPr>
        <p:grpSpPr>
          <a:xfrm>
            <a:off x="9448800" y="6189663"/>
            <a:ext cx="2743200" cy="676429"/>
            <a:chOff x="5825836" y="4391685"/>
            <a:chExt cx="5838825" cy="1623640"/>
          </a:xfrm>
        </p:grpSpPr>
        <p:sp>
          <p:nvSpPr>
            <p:cNvPr id="21" name="Rectangle 20"/>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201826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83E16FA-D9A4-4045-8407-19279DED097C}" type="datetime4">
              <a:rPr lang="en-GB" smtClean="0"/>
              <a:t>28 November 2016</a:t>
            </a:fld>
            <a:endParaRPr lang="en-GB" dirty="0"/>
          </a:p>
        </p:txBody>
      </p:sp>
      <p:sp>
        <p:nvSpPr>
          <p:cNvPr id="4" name="Footer Placeholder 3"/>
          <p:cNvSpPr>
            <a:spLocks noGrp="1"/>
          </p:cNvSpPr>
          <p:nvPr>
            <p:ph type="ftr" sz="quarter" idx="11"/>
          </p:nvPr>
        </p:nvSpPr>
        <p:spPr/>
        <p:txBody>
          <a:bodyPr/>
          <a:lstStyle>
            <a:lvl1pPr>
              <a:defRPr cap="small" baseline="0"/>
            </a:lvl1pPr>
          </a:lstStyle>
          <a:p>
            <a:r>
              <a:rPr lang="en-GB" dirty="0"/>
              <a:t>Green Budget Europe</a:t>
            </a:r>
          </a:p>
        </p:txBody>
      </p:sp>
      <p:grpSp>
        <p:nvGrpSpPr>
          <p:cNvPr id="20" name="Group 19"/>
          <p:cNvGrpSpPr/>
          <p:nvPr userDrawn="1"/>
        </p:nvGrpSpPr>
        <p:grpSpPr>
          <a:xfrm>
            <a:off x="9448800" y="6189663"/>
            <a:ext cx="2743200" cy="676429"/>
            <a:chOff x="5825836" y="4391685"/>
            <a:chExt cx="5838825" cy="1623640"/>
          </a:xfrm>
        </p:grpSpPr>
        <p:sp>
          <p:nvSpPr>
            <p:cNvPr id="21" name="Rectangle 20"/>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5890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FD95C-9C95-472B-8131-842019C072A6}" type="datetime4">
              <a:rPr lang="en-GB" smtClean="0"/>
              <a:t>28 November 2016</a:t>
            </a:fld>
            <a:endParaRPr lang="en-GB" dirty="0"/>
          </a:p>
        </p:txBody>
      </p:sp>
      <p:sp>
        <p:nvSpPr>
          <p:cNvPr id="3" name="Footer Placeholder 2"/>
          <p:cNvSpPr>
            <a:spLocks noGrp="1"/>
          </p:cNvSpPr>
          <p:nvPr>
            <p:ph type="ftr" sz="quarter" idx="11"/>
          </p:nvPr>
        </p:nvSpPr>
        <p:spPr/>
        <p:txBody>
          <a:bodyPr/>
          <a:lstStyle>
            <a:lvl1pPr>
              <a:defRPr cap="small" baseline="0"/>
            </a:lvl1pPr>
          </a:lstStyle>
          <a:p>
            <a:r>
              <a:rPr lang="en-GB" dirty="0"/>
              <a:t>Green Budget Europe</a:t>
            </a:r>
          </a:p>
        </p:txBody>
      </p:sp>
      <p:grpSp>
        <p:nvGrpSpPr>
          <p:cNvPr id="19" name="Group 18"/>
          <p:cNvGrpSpPr/>
          <p:nvPr userDrawn="1"/>
        </p:nvGrpSpPr>
        <p:grpSpPr>
          <a:xfrm>
            <a:off x="9448800" y="6189663"/>
            <a:ext cx="2743200" cy="676429"/>
            <a:chOff x="5825836" y="4391685"/>
            <a:chExt cx="5838825" cy="1623640"/>
          </a:xfrm>
        </p:grpSpPr>
        <p:sp>
          <p:nvSpPr>
            <p:cNvPr id="20" name="Rectangle 19"/>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40354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GB"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0DCD83-17C7-4BE9-BDD2-B5D1D7EB233F}" type="datetime4">
              <a:rPr lang="en-GB" smtClean="0"/>
              <a:t>28 November 2016</a:t>
            </a:fld>
            <a:endParaRPr lang="en-GB" dirty="0"/>
          </a:p>
        </p:txBody>
      </p:sp>
      <p:sp>
        <p:nvSpPr>
          <p:cNvPr id="6" name="Footer Placeholder 5"/>
          <p:cNvSpPr>
            <a:spLocks noGrp="1"/>
          </p:cNvSpPr>
          <p:nvPr>
            <p:ph type="ftr" sz="quarter" idx="11"/>
          </p:nvPr>
        </p:nvSpPr>
        <p:spPr/>
        <p:txBody>
          <a:bodyPr/>
          <a:lstStyle>
            <a:lvl1pPr>
              <a:defRPr cap="small" baseline="0"/>
            </a:lvl1pPr>
          </a:lstStyle>
          <a:p>
            <a:r>
              <a:rPr lang="en-GB" dirty="0"/>
              <a:t>Green Budget Europe</a:t>
            </a:r>
          </a:p>
        </p:txBody>
      </p:sp>
      <p:grpSp>
        <p:nvGrpSpPr>
          <p:cNvPr id="22" name="Group 21"/>
          <p:cNvGrpSpPr/>
          <p:nvPr userDrawn="1"/>
        </p:nvGrpSpPr>
        <p:grpSpPr>
          <a:xfrm>
            <a:off x="9448800" y="6189663"/>
            <a:ext cx="2743200" cy="676429"/>
            <a:chOff x="5825836" y="4391685"/>
            <a:chExt cx="5838825" cy="1623640"/>
          </a:xfrm>
        </p:grpSpPr>
        <p:sp>
          <p:nvSpPr>
            <p:cNvPr id="23" name="Rectangle 22"/>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271937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GB" dirty="0"/>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0A28ED-0149-4679-9839-7A1CB304ED2C}" type="datetime4">
              <a:rPr lang="en-GB" smtClean="0"/>
              <a:t>28 November 2016</a:t>
            </a:fld>
            <a:endParaRPr lang="en-GB" dirty="0"/>
          </a:p>
        </p:txBody>
      </p:sp>
      <p:sp>
        <p:nvSpPr>
          <p:cNvPr id="6" name="Footer Placeholder 5"/>
          <p:cNvSpPr>
            <a:spLocks noGrp="1"/>
          </p:cNvSpPr>
          <p:nvPr>
            <p:ph type="ftr" sz="quarter" idx="11"/>
          </p:nvPr>
        </p:nvSpPr>
        <p:spPr/>
        <p:txBody>
          <a:bodyPr/>
          <a:lstStyle>
            <a:lvl1pPr>
              <a:defRPr cap="small" baseline="0"/>
            </a:lvl1pPr>
          </a:lstStyle>
          <a:p>
            <a:r>
              <a:rPr lang="en-GB" dirty="0"/>
              <a:t>Green Budget Europe</a:t>
            </a:r>
          </a:p>
        </p:txBody>
      </p:sp>
      <p:grpSp>
        <p:nvGrpSpPr>
          <p:cNvPr id="22" name="Group 21"/>
          <p:cNvGrpSpPr/>
          <p:nvPr userDrawn="1"/>
        </p:nvGrpSpPr>
        <p:grpSpPr>
          <a:xfrm>
            <a:off x="9448800" y="6189663"/>
            <a:ext cx="2743200" cy="676429"/>
            <a:chOff x="5825836" y="4391685"/>
            <a:chExt cx="5838825" cy="1623640"/>
          </a:xfrm>
        </p:grpSpPr>
        <p:sp>
          <p:nvSpPr>
            <p:cNvPr id="23" name="Rectangle 22"/>
            <p:cNvSpPr/>
            <p:nvPr userDrawn="1"/>
          </p:nvSpPr>
          <p:spPr>
            <a:xfrm>
              <a:off x="5825836" y="4959926"/>
              <a:ext cx="5838825" cy="105539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7811432" y="4391685"/>
              <a:ext cx="3706232" cy="1444997"/>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Slide Number Placeholder 5"/>
          <p:cNvSpPr>
            <a:spLocks noGrp="1"/>
          </p:cNvSpPr>
          <p:nvPr>
            <p:ph type="sldNum" sz="quarter" idx="12"/>
          </p:nvPr>
        </p:nvSpPr>
        <p:spPr>
          <a:xfrm>
            <a:off x="8632138" y="6393602"/>
            <a:ext cx="2743200" cy="365125"/>
          </a:xfrm>
        </p:spPr>
        <p:txBody>
          <a:bodyPr/>
          <a:lstStyle>
            <a:lvl1pPr>
              <a:defRPr b="1">
                <a:solidFill>
                  <a:schemeClr val="bg1"/>
                </a:solidFill>
              </a:defRPr>
            </a:lvl1pPr>
          </a:lstStyle>
          <a:p>
            <a:fld id="{6ADF8259-15AB-4840-B4AC-6A1BE48E3123}" type="slidenum">
              <a:rPr lang="en-GB" smtClean="0"/>
              <a:pPr/>
              <a:t>‹#›</a:t>
            </a:fld>
            <a:endParaRPr lang="en-GB" dirty="0"/>
          </a:p>
        </p:txBody>
      </p:sp>
    </p:spTree>
    <p:extLst>
      <p:ext uri="{BB962C8B-B14F-4D97-AF65-F5344CB8AC3E}">
        <p14:creationId xmlns:p14="http://schemas.microsoft.com/office/powerpoint/2010/main" val="8306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1000">
              <a:schemeClr val="bg1">
                <a:tint val="98000"/>
                <a:satMod val="130000"/>
                <a:shade val="90000"/>
                <a:lumMod val="103000"/>
              </a:schemeClr>
            </a:gs>
            <a:gs pos="100000">
              <a:srgbClr val="D9D9D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29B13-3E71-42C5-8F0F-0C6F9002BFFF}" type="datetime4">
              <a:rPr lang="en-GB" smtClean="0"/>
              <a:t>28 November 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small" baseline="0">
                <a:solidFill>
                  <a:schemeClr val="tx1">
                    <a:tint val="75000"/>
                  </a:schemeClr>
                </a:solidFill>
              </a:defRPr>
            </a:lvl1pPr>
          </a:lstStyle>
          <a:p>
            <a:r>
              <a:rPr lang="en-GB" dirty="0"/>
              <a:t>Green Budget Europe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0DD06929-0BB0-46AA-861D-C789CCC390DE}" type="slidenum">
              <a:rPr lang="en-GB" smtClean="0"/>
              <a:pPr/>
              <a:t>‹#›</a:t>
            </a:fld>
            <a:endParaRPr lang="en-GB" dirty="0"/>
          </a:p>
        </p:txBody>
      </p:sp>
    </p:spTree>
    <p:extLst>
      <p:ext uri="{BB962C8B-B14F-4D97-AF65-F5344CB8AC3E}">
        <p14:creationId xmlns:p14="http://schemas.microsoft.com/office/powerpoint/2010/main" val="248838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1" r:id="rId14"/>
    <p:sldLayoutId id="2147483677" r:id="rId15"/>
    <p:sldLayoutId id="2147483680" r:id="rId16"/>
    <p:sldLayoutId id="2147483681" r:id="rId17"/>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alibri" panose="020F050202020403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accent2"/>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Wingdings" panose="05000000000000000000" pitchFamily="2" charset="2"/>
        <a:buChar char="ú"/>
        <a:defRPr sz="1800" kern="1200" baseline="0">
          <a:solidFill>
            <a:schemeClr val="accent2"/>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baseline="0">
          <a:solidFill>
            <a:schemeClr val="accent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B504B-67F2-45E6-920B-532CACFDBA9A}" type="datetimeFigureOut">
              <a:rPr lang="en-GB" smtClean="0"/>
              <a:t>28/11/2016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38F7E-8D44-4D01-B38E-58A845C9A9D5}" type="slidenum">
              <a:rPr lang="en-GB" smtClean="0"/>
              <a:t>‹#›</a:t>
            </a:fld>
            <a:endParaRPr lang="en-GB"/>
          </a:p>
        </p:txBody>
      </p:sp>
    </p:spTree>
    <p:extLst>
      <p:ext uri="{BB962C8B-B14F-4D97-AF65-F5344CB8AC3E}">
        <p14:creationId xmlns:p14="http://schemas.microsoft.com/office/powerpoint/2010/main" val="26612967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Rozan.consten@green-budget.eu"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c.europa.eu/eurostat/product?code=gov_10a_taxag&amp;language=en&amp;mode=vie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ozan.consten@green-budget.eu"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52" y="2396643"/>
            <a:ext cx="12192000" cy="2080588"/>
          </a:xfrm>
        </p:spPr>
        <p:txBody>
          <a:bodyPr>
            <a:normAutofit/>
          </a:bodyPr>
          <a:lstStyle/>
          <a:p>
            <a:r>
              <a:rPr lang="es-ES" sz="6600" dirty="0"/>
              <a:t>Panorámica internacional de la fiscalidad ambiental</a:t>
            </a:r>
            <a:endParaRPr lang="es-ES" dirty="0"/>
          </a:p>
        </p:txBody>
      </p:sp>
      <p:sp>
        <p:nvSpPr>
          <p:cNvPr id="3" name="Subtitle 2"/>
          <p:cNvSpPr>
            <a:spLocks noGrp="1"/>
          </p:cNvSpPr>
          <p:nvPr>
            <p:ph type="subTitle" idx="1"/>
          </p:nvPr>
        </p:nvSpPr>
        <p:spPr>
          <a:xfrm>
            <a:off x="1583152" y="4611010"/>
            <a:ext cx="9144000" cy="620558"/>
          </a:xfrm>
        </p:spPr>
        <p:txBody>
          <a:bodyPr>
            <a:noAutofit/>
          </a:bodyPr>
          <a:lstStyle/>
          <a:p>
            <a:r>
              <a:rPr lang="es-ES" sz="2800" dirty="0">
                <a:solidFill>
                  <a:schemeClr val="tx1">
                    <a:lumMod val="65000"/>
                    <a:lumOff val="35000"/>
                  </a:schemeClr>
                </a:solidFill>
              </a:rPr>
              <a:t>CONAMA2016 – ST-34.- Fiscalidad Ambiental</a:t>
            </a:r>
          </a:p>
        </p:txBody>
      </p:sp>
      <p:sp>
        <p:nvSpPr>
          <p:cNvPr id="4" name="Date Placeholder 3"/>
          <p:cNvSpPr>
            <a:spLocks noGrp="1"/>
          </p:cNvSpPr>
          <p:nvPr>
            <p:ph type="dt" sz="half" idx="10"/>
          </p:nvPr>
        </p:nvSpPr>
        <p:spPr>
          <a:xfrm>
            <a:off x="839419" y="6007096"/>
            <a:ext cx="3485707" cy="365125"/>
          </a:xfrm>
        </p:spPr>
        <p:txBody>
          <a:bodyPr/>
          <a:lstStyle/>
          <a:p>
            <a:r>
              <a:rPr lang="es-ES" dirty="0"/>
              <a:t>Madrid, 29 Noviembre 2016</a:t>
            </a:r>
          </a:p>
        </p:txBody>
      </p:sp>
      <p:sp>
        <p:nvSpPr>
          <p:cNvPr id="5" name="Text Placeholder 4"/>
          <p:cNvSpPr>
            <a:spLocks noGrp="1"/>
          </p:cNvSpPr>
          <p:nvPr>
            <p:ph type="body" sz="quarter" idx="11"/>
          </p:nvPr>
        </p:nvSpPr>
        <p:spPr>
          <a:xfrm>
            <a:off x="839419" y="5607275"/>
            <a:ext cx="3038475" cy="399821"/>
          </a:xfrm>
        </p:spPr>
        <p:txBody>
          <a:bodyPr/>
          <a:lstStyle/>
          <a:p>
            <a:r>
              <a:rPr lang="en-GB" dirty="0"/>
              <a:t>Rozan Consten</a:t>
            </a:r>
          </a:p>
        </p:txBody>
      </p:sp>
    </p:spTree>
    <p:extLst>
      <p:ext uri="{BB962C8B-B14F-4D97-AF65-F5344CB8AC3E}">
        <p14:creationId xmlns:p14="http://schemas.microsoft.com/office/powerpoint/2010/main" val="377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s-ES" dirty="0"/>
              <a:t>Ejemplos de fiscalidad ambiental</a:t>
            </a:r>
          </a:p>
        </p:txBody>
      </p:sp>
      <p:sp>
        <p:nvSpPr>
          <p:cNvPr id="6" name="Inhaltsplatzhalter 5"/>
          <p:cNvSpPr>
            <a:spLocks noGrp="1"/>
          </p:cNvSpPr>
          <p:nvPr>
            <p:ph idx="1"/>
          </p:nvPr>
        </p:nvSpPr>
        <p:spPr/>
        <p:txBody>
          <a:bodyPr/>
          <a:lstStyle/>
          <a:p>
            <a:pPr marL="457200" lvl="1" indent="0">
              <a:buNone/>
            </a:pPr>
            <a:endParaRPr lang="en-US" dirty="0"/>
          </a:p>
          <a:p>
            <a:pPr lvl="1"/>
            <a:endParaRPr lang="en-US" dirty="0"/>
          </a:p>
          <a:p>
            <a:pPr lvl="1"/>
            <a:endParaRPr lang="en-US" dirty="0"/>
          </a:p>
          <a:p>
            <a:pPr lvl="1"/>
            <a:endParaRPr lang="en-GB" dirty="0"/>
          </a:p>
        </p:txBody>
      </p:sp>
      <p:sp>
        <p:nvSpPr>
          <p:cNvPr id="2" name="Datumsplatzhalter 1"/>
          <p:cNvSpPr>
            <a:spLocks noGrp="1"/>
          </p:cNvSpPr>
          <p:nvPr>
            <p:ph type="dt" sz="half" idx="10"/>
          </p:nvPr>
        </p:nvSpPr>
        <p:spPr/>
        <p:txBody>
          <a:bodyPr/>
          <a:lstStyle/>
          <a:p>
            <a:fld id="{EF5FD95C-9C95-472B-8131-842019C072A6}" type="datetime4">
              <a:rPr lang="en-GB" smtClean="0"/>
              <a:t>28 November 2016</a:t>
            </a:fld>
            <a:endParaRPr lang="en-GB" dirty="0"/>
          </a:p>
        </p:txBody>
      </p:sp>
      <p:sp>
        <p:nvSpPr>
          <p:cNvPr id="3" name="Fußzeilenplatzhalter 2"/>
          <p:cNvSpPr>
            <a:spLocks noGrp="1"/>
          </p:cNvSpPr>
          <p:nvPr>
            <p:ph type="ftr" sz="quarter" idx="11"/>
          </p:nvPr>
        </p:nvSpPr>
        <p:spPr/>
        <p:txBody>
          <a:bodyPr/>
          <a:lstStyle/>
          <a:p>
            <a:r>
              <a:rPr lang="en-GB"/>
              <a:t>Green Budget Europe</a:t>
            </a:r>
            <a:endParaRPr lang="en-GB" dirty="0"/>
          </a:p>
        </p:txBody>
      </p:sp>
      <p:sp>
        <p:nvSpPr>
          <p:cNvPr id="4" name="Foliennummernplatzhalter 3"/>
          <p:cNvSpPr>
            <a:spLocks noGrp="1"/>
          </p:cNvSpPr>
          <p:nvPr>
            <p:ph type="sldNum" sz="quarter" idx="12"/>
          </p:nvPr>
        </p:nvSpPr>
        <p:spPr/>
        <p:txBody>
          <a:bodyPr/>
          <a:lstStyle/>
          <a:p>
            <a:fld id="{6ADF8259-15AB-4840-B4AC-6A1BE48E3123}" type="slidenum">
              <a:rPr lang="en-GB" smtClean="0"/>
              <a:pPr/>
              <a:t>10</a:t>
            </a:fld>
            <a:endParaRPr lang="en-GB" dirty="0"/>
          </a:p>
        </p:txBody>
      </p:sp>
      <p:sp>
        <p:nvSpPr>
          <p:cNvPr id="8" name="Rechteck 6"/>
          <p:cNvSpPr/>
          <p:nvPr/>
        </p:nvSpPr>
        <p:spPr>
          <a:xfrm>
            <a:off x="974081" y="1646238"/>
            <a:ext cx="8109959" cy="4219617"/>
          </a:xfrm>
          <a:prstGeom prst="rect">
            <a:avLst/>
          </a:prstGeom>
        </p:spPr>
        <p:txBody>
          <a:bodyPr wrap="square">
            <a:spAutoFit/>
          </a:bodyPr>
          <a:lstStyle/>
          <a:p>
            <a:pPr>
              <a:lnSpc>
                <a:spcPct val="90000"/>
              </a:lnSpc>
              <a:buClr>
                <a:srgbClr val="000000"/>
              </a:buClr>
            </a:pPr>
            <a:r>
              <a:rPr lang="en-GB" altLang="de-DE" sz="2400" b="1" dirty="0">
                <a:solidFill>
                  <a:srgbClr val="000000"/>
                </a:solidFill>
              </a:rPr>
              <a:t>Comprehensive ETR:</a:t>
            </a:r>
          </a:p>
          <a:p>
            <a:pPr lvl="1">
              <a:lnSpc>
                <a:spcPct val="90000"/>
              </a:lnSpc>
              <a:buClr>
                <a:srgbClr val="000000"/>
              </a:buClr>
              <a:buFontTx/>
              <a:buChar char="•"/>
            </a:pPr>
            <a:r>
              <a:rPr lang="en-GB" altLang="de-DE" sz="1600" b="1" dirty="0">
                <a:solidFill>
                  <a:srgbClr val="000000"/>
                </a:solidFill>
              </a:rPr>
              <a:t>Denmark              1992/3/6/2000-2</a:t>
            </a:r>
          </a:p>
          <a:p>
            <a:pPr lvl="1">
              <a:lnSpc>
                <a:spcPct val="90000"/>
              </a:lnSpc>
              <a:buClr>
                <a:srgbClr val="000000"/>
              </a:buClr>
              <a:buFontTx/>
              <a:buChar char="•"/>
            </a:pPr>
            <a:r>
              <a:rPr lang="en-GB" altLang="de-DE" sz="1600" b="1" dirty="0">
                <a:solidFill>
                  <a:srgbClr val="000000"/>
                </a:solidFill>
              </a:rPr>
              <a:t>Netherlands        1991/96/2001	</a:t>
            </a:r>
          </a:p>
          <a:p>
            <a:pPr lvl="1">
              <a:lnSpc>
                <a:spcPct val="90000"/>
              </a:lnSpc>
              <a:buClr>
                <a:srgbClr val="000000"/>
              </a:buClr>
              <a:buFontTx/>
              <a:buChar char="•"/>
            </a:pPr>
            <a:r>
              <a:rPr lang="en-GB" altLang="de-DE" sz="1600" b="1" dirty="0">
                <a:solidFill>
                  <a:srgbClr val="000000"/>
                </a:solidFill>
              </a:rPr>
              <a:t>Norway	       1991/1997/9</a:t>
            </a:r>
          </a:p>
          <a:p>
            <a:pPr lvl="1">
              <a:lnSpc>
                <a:spcPct val="90000"/>
              </a:lnSpc>
              <a:buClr>
                <a:srgbClr val="000000"/>
              </a:buClr>
              <a:buFontTx/>
              <a:buChar char="•"/>
            </a:pPr>
            <a:r>
              <a:rPr lang="de-DE" altLang="de-DE" sz="1600" b="1" dirty="0" err="1">
                <a:solidFill>
                  <a:srgbClr val="000000"/>
                </a:solidFill>
              </a:rPr>
              <a:t>Sweden</a:t>
            </a:r>
            <a:r>
              <a:rPr lang="de-DE" altLang="de-DE" sz="1600" b="1" dirty="0">
                <a:solidFill>
                  <a:srgbClr val="000000"/>
                </a:solidFill>
              </a:rPr>
              <a:t>	       </a:t>
            </a:r>
            <a:r>
              <a:rPr lang="en-GB" altLang="de-DE" sz="1600" b="1" dirty="0">
                <a:solidFill>
                  <a:srgbClr val="000000"/>
                </a:solidFill>
              </a:rPr>
              <a:t>1991/3/7/2000-2010	</a:t>
            </a:r>
          </a:p>
          <a:p>
            <a:pPr lvl="1">
              <a:lnSpc>
                <a:spcPct val="90000"/>
              </a:lnSpc>
              <a:buClr>
                <a:srgbClr val="000000"/>
              </a:buClr>
              <a:buFontTx/>
              <a:buChar char="•"/>
            </a:pPr>
            <a:r>
              <a:rPr lang="en-GB" altLang="de-DE" sz="1600" b="1" dirty="0">
                <a:solidFill>
                  <a:srgbClr val="000000"/>
                </a:solidFill>
              </a:rPr>
              <a:t>United Kingdom 1993/6/2001/3</a:t>
            </a:r>
            <a:r>
              <a:rPr lang="en-GB" altLang="de-DE" b="1" dirty="0">
                <a:solidFill>
                  <a:srgbClr val="000000"/>
                </a:solidFill>
              </a:rPr>
              <a:t>	</a:t>
            </a:r>
            <a:endParaRPr lang="en-GB" altLang="de-DE" sz="2400" b="1" dirty="0">
              <a:solidFill>
                <a:srgbClr val="000000"/>
              </a:solidFill>
            </a:endParaRPr>
          </a:p>
          <a:p>
            <a:pPr>
              <a:lnSpc>
                <a:spcPct val="90000"/>
              </a:lnSpc>
              <a:buClr>
                <a:srgbClr val="000000"/>
              </a:buClr>
            </a:pPr>
            <a:r>
              <a:rPr lang="en-GB" altLang="de-DE" sz="2400" b="1" dirty="0">
                <a:solidFill>
                  <a:srgbClr val="000000"/>
                </a:solidFill>
              </a:rPr>
              <a:t>Elements of an ETR:</a:t>
            </a:r>
          </a:p>
          <a:p>
            <a:pPr lvl="1">
              <a:lnSpc>
                <a:spcPct val="90000"/>
              </a:lnSpc>
              <a:buClr>
                <a:srgbClr val="000000"/>
              </a:buClr>
              <a:buFontTx/>
              <a:buChar char="•"/>
            </a:pPr>
            <a:r>
              <a:rPr lang="en-GB" altLang="de-DE" sz="1600" b="1" dirty="0">
                <a:solidFill>
                  <a:srgbClr val="000000"/>
                </a:solidFill>
              </a:rPr>
              <a:t>Finland	 1990/7</a:t>
            </a:r>
            <a:r>
              <a:rPr lang="fi-FI" altLang="de-DE" sz="1600" b="1" dirty="0">
                <a:solidFill>
                  <a:srgbClr val="000000"/>
                </a:solidFill>
              </a:rPr>
              <a:t> (introduced the first CO</a:t>
            </a:r>
            <a:r>
              <a:rPr lang="fi-FI" altLang="de-DE" sz="1600" b="1" baseline="-25000" dirty="0">
                <a:solidFill>
                  <a:srgbClr val="000000"/>
                </a:solidFill>
              </a:rPr>
              <a:t>2</a:t>
            </a:r>
            <a:r>
              <a:rPr lang="fi-FI" altLang="de-DE" sz="1600" b="1" dirty="0">
                <a:solidFill>
                  <a:srgbClr val="000000"/>
                </a:solidFill>
              </a:rPr>
              <a:t>-tax in 1990 worldwide!)</a:t>
            </a:r>
            <a:r>
              <a:rPr lang="fr-FR" altLang="de-DE" sz="1600" b="1" dirty="0">
                <a:solidFill>
                  <a:srgbClr val="000000"/>
                </a:solidFill>
              </a:rPr>
              <a:t>	</a:t>
            </a:r>
            <a:endParaRPr lang="en-GB" altLang="de-DE" sz="1600" b="1" dirty="0">
              <a:solidFill>
                <a:srgbClr val="000000"/>
              </a:solidFill>
            </a:endParaRPr>
          </a:p>
          <a:p>
            <a:pPr lvl="1">
              <a:lnSpc>
                <a:spcPct val="90000"/>
              </a:lnSpc>
              <a:buClr>
                <a:srgbClr val="000000"/>
              </a:buClr>
              <a:buFontTx/>
              <a:buChar char="•"/>
            </a:pPr>
            <a:r>
              <a:rPr lang="en-GB" altLang="de-DE" sz="1600" b="1" dirty="0">
                <a:solidFill>
                  <a:srgbClr val="000000"/>
                </a:solidFill>
              </a:rPr>
              <a:t>Germany    	 1999-2003</a:t>
            </a:r>
          </a:p>
          <a:p>
            <a:pPr lvl="1">
              <a:lnSpc>
                <a:spcPct val="90000"/>
              </a:lnSpc>
              <a:buClr>
                <a:srgbClr val="000000"/>
              </a:buClr>
              <a:buFontTx/>
              <a:buChar char="•"/>
            </a:pPr>
            <a:r>
              <a:rPr lang="en-GB" altLang="de-DE" sz="1600" b="1" dirty="0">
                <a:solidFill>
                  <a:srgbClr val="000000"/>
                </a:solidFill>
              </a:rPr>
              <a:t>Italy	 1999</a:t>
            </a:r>
          </a:p>
          <a:p>
            <a:pPr lvl="1">
              <a:lnSpc>
                <a:spcPct val="90000"/>
              </a:lnSpc>
              <a:buClr>
                <a:srgbClr val="000000"/>
              </a:buClr>
              <a:buFontTx/>
              <a:buChar char="•"/>
            </a:pPr>
            <a:r>
              <a:rPr lang="en-GB" altLang="de-DE" sz="1600" b="1" dirty="0">
                <a:solidFill>
                  <a:srgbClr val="000000"/>
                </a:solidFill>
              </a:rPr>
              <a:t>Switzerland	 1997/2006</a:t>
            </a:r>
          </a:p>
          <a:p>
            <a:pPr lvl="1">
              <a:lnSpc>
                <a:spcPct val="90000"/>
              </a:lnSpc>
              <a:buClr>
                <a:srgbClr val="000000"/>
              </a:buClr>
              <a:buFontTx/>
              <a:buChar char="•"/>
            </a:pPr>
            <a:r>
              <a:rPr lang="en-GB" altLang="de-DE" sz="1600" b="1" dirty="0">
                <a:solidFill>
                  <a:srgbClr val="000000"/>
                </a:solidFill>
              </a:rPr>
              <a:t>Estonia	 2006-8,</a:t>
            </a:r>
            <a:r>
              <a:rPr lang="en-US" altLang="de-DE" sz="1600" b="1" dirty="0">
                <a:solidFill>
                  <a:srgbClr val="000000"/>
                </a:solidFill>
              </a:rPr>
              <a:t> 2009-2013</a:t>
            </a:r>
          </a:p>
          <a:p>
            <a:pPr lvl="1">
              <a:lnSpc>
                <a:spcPct val="90000"/>
              </a:lnSpc>
              <a:buClr>
                <a:srgbClr val="000000"/>
              </a:buClr>
              <a:buFontTx/>
              <a:buChar char="•"/>
            </a:pPr>
            <a:r>
              <a:rPr lang="en-GB" altLang="de-DE" sz="1600" b="1" dirty="0">
                <a:solidFill>
                  <a:srgbClr val="000000"/>
                </a:solidFill>
              </a:rPr>
              <a:t>Ireland 	 2009</a:t>
            </a:r>
          </a:p>
          <a:p>
            <a:pPr>
              <a:lnSpc>
                <a:spcPct val="90000"/>
              </a:lnSpc>
              <a:buClr>
                <a:srgbClr val="000000"/>
              </a:buClr>
            </a:pPr>
            <a:r>
              <a:rPr lang="en-GB" altLang="de-DE" sz="2400" b="1" dirty="0">
                <a:solidFill>
                  <a:srgbClr val="000000"/>
                </a:solidFill>
              </a:rPr>
              <a:t>Modest approaches to an ETR:</a:t>
            </a:r>
          </a:p>
          <a:p>
            <a:pPr lvl="1">
              <a:lnSpc>
                <a:spcPct val="90000"/>
              </a:lnSpc>
              <a:buClr>
                <a:srgbClr val="000000"/>
              </a:buClr>
              <a:buFontTx/>
              <a:buChar char="•"/>
            </a:pPr>
            <a:r>
              <a:rPr lang="en-GB" altLang="de-DE" sz="1600" b="1" dirty="0">
                <a:solidFill>
                  <a:srgbClr val="000000"/>
                </a:solidFill>
              </a:rPr>
              <a:t>Austria	1996/2004</a:t>
            </a:r>
          </a:p>
          <a:p>
            <a:pPr lvl="1">
              <a:lnSpc>
                <a:spcPct val="90000"/>
              </a:lnSpc>
              <a:buClr>
                <a:srgbClr val="000000"/>
              </a:buClr>
              <a:buFontTx/>
              <a:buChar char="•"/>
            </a:pPr>
            <a:r>
              <a:rPr lang="en-GB" altLang="de-DE" sz="1600" b="1" dirty="0">
                <a:solidFill>
                  <a:srgbClr val="000000"/>
                </a:solidFill>
              </a:rPr>
              <a:t>Belgium	1993</a:t>
            </a:r>
          </a:p>
          <a:p>
            <a:pPr lvl="1">
              <a:lnSpc>
                <a:spcPct val="90000"/>
              </a:lnSpc>
              <a:buClr>
                <a:srgbClr val="000000"/>
              </a:buClr>
              <a:buFontTx/>
              <a:buChar char="•"/>
            </a:pPr>
            <a:r>
              <a:rPr lang="en-GB" altLang="de-DE" sz="1600" b="1" dirty="0">
                <a:solidFill>
                  <a:srgbClr val="000000"/>
                </a:solidFill>
              </a:rPr>
              <a:t>Slovenia	1997/1998</a:t>
            </a:r>
            <a:endParaRPr lang="en-GB" altLang="de-DE" sz="1400" b="1" dirty="0">
              <a:solidFill>
                <a:srgbClr val="000000"/>
              </a:solidFill>
            </a:endParaRPr>
          </a:p>
        </p:txBody>
      </p:sp>
    </p:spTree>
    <p:extLst>
      <p:ext uri="{BB962C8B-B14F-4D97-AF65-F5344CB8AC3E}">
        <p14:creationId xmlns:p14="http://schemas.microsoft.com/office/powerpoint/2010/main" val="424434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2390"/>
          </a:xfrm>
        </p:spPr>
        <p:txBody>
          <a:bodyPr/>
          <a:lstStyle/>
          <a:p>
            <a:endParaRPr lang="en-GB" dirty="0"/>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11</a:t>
            </a:fld>
            <a:endParaRPr lang="en-GB" dirty="0"/>
          </a:p>
        </p:txBody>
      </p:sp>
      <p:graphicFrame>
        <p:nvGraphicFramePr>
          <p:cNvPr id="7" name="Object 2"/>
          <p:cNvGraphicFramePr>
            <a:graphicFrameLocks noGrp="1" noChangeAspect="1"/>
          </p:cNvGraphicFramePr>
          <p:nvPr>
            <p:ph idx="1"/>
            <p:extLst>
              <p:ext uri="{D42A27DB-BD31-4B8C-83A1-F6EECF244321}">
                <p14:modId xmlns:p14="http://schemas.microsoft.com/office/powerpoint/2010/main" val="2298623429"/>
              </p:ext>
            </p:extLst>
          </p:nvPr>
        </p:nvGraphicFramePr>
        <p:xfrm>
          <a:off x="838200" y="612833"/>
          <a:ext cx="10247400" cy="6245167"/>
        </p:xfrm>
        <a:graphic>
          <a:graphicData uri="http://schemas.openxmlformats.org/presentationml/2006/ole">
            <mc:AlternateContent xmlns:mc="http://schemas.openxmlformats.org/markup-compatibility/2006">
              <mc:Choice xmlns:v="urn:schemas-microsoft-com:vml" Requires="v">
                <p:oleObj spid="_x0000_s1026" name="Arbeitsblatt" r:id="rId3" imgW="8082951" imgH="4968815" progId="Excel.Sheet.8">
                  <p:embed/>
                </p:oleObj>
              </mc:Choice>
              <mc:Fallback>
                <p:oleObj name="Arbeitsblatt" r:id="rId3" imgW="8082951" imgH="4968815" progId="Excel.Sheet.8">
                  <p:embed/>
                  <p:pic>
                    <p:nvPicPr>
                      <p:cNvPr id="28674" name="Object 2"/>
                      <p:cNvPicPr>
                        <a:picLocks noGrp="1" noChangeAspect="1" noChangeArrowheads="1"/>
                      </p:cNvPicPr>
                      <p:nvPr/>
                    </p:nvPicPr>
                    <p:blipFill>
                      <a:blip r:embed="rId4">
                        <a:extLst>
                          <a:ext uri="{28A0092B-C50C-407E-A947-70E740481C1C}">
                            <a14:useLocalDpi xmlns:a14="http://schemas.microsoft.com/office/drawing/2010/main" val="0"/>
                          </a:ext>
                        </a:extLst>
                      </a:blip>
                      <a:srcRect r="8017"/>
                      <a:stretch>
                        <a:fillRect/>
                      </a:stretch>
                    </p:blipFill>
                    <p:spPr bwMode="auto">
                      <a:xfrm>
                        <a:off x="838200" y="612833"/>
                        <a:ext cx="10247400" cy="624516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23845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Fiscalidad ambiental en el Portugal</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s-ES" dirty="0"/>
              <a:t>Reforma lanzada en 2014, creación de Comisión de Reforma Fiscal Verde, convertido en ley en 2015 como parte del presupuesto del Estado</a:t>
            </a:r>
          </a:p>
          <a:p>
            <a:r>
              <a:rPr lang="es-ES" dirty="0"/>
              <a:t>Principales medidas: </a:t>
            </a:r>
          </a:p>
          <a:p>
            <a:pPr lvl="1"/>
            <a:r>
              <a:rPr lang="es-ES" dirty="0"/>
              <a:t>Imposición de </a:t>
            </a:r>
            <a:r>
              <a:rPr lang="es-ES" dirty="0"/>
              <a:t>gases de efecto invernadero</a:t>
            </a:r>
          </a:p>
          <a:p>
            <a:pPr lvl="1"/>
            <a:r>
              <a:rPr lang="es-ES" dirty="0"/>
              <a:t>Impuesto bolsas plástico</a:t>
            </a:r>
          </a:p>
          <a:p>
            <a:pPr lvl="1"/>
            <a:r>
              <a:rPr lang="es-ES" dirty="0"/>
              <a:t>Promoción de vehículos menos contaminantes</a:t>
            </a:r>
          </a:p>
          <a:p>
            <a:pPr lvl="1"/>
            <a:r>
              <a:rPr lang="es-ES" dirty="0"/>
              <a:t>Mejor fiscalidad de los residuos y agua</a:t>
            </a:r>
          </a:p>
          <a:p>
            <a:pPr lvl="1"/>
            <a:r>
              <a:rPr lang="es-ES" dirty="0"/>
              <a:t>Ingresos utilizados para reducción del impuesto sobre la renta</a:t>
            </a:r>
          </a:p>
          <a:p>
            <a:r>
              <a:rPr lang="es-ES" dirty="0"/>
              <a:t>Éxito: debate RFM, clara señal a los mercados, cambio de comportamiento</a:t>
            </a:r>
          </a:p>
          <a:p>
            <a:endParaRPr lang="es-ES" dirty="0"/>
          </a:p>
          <a:p>
            <a:pPr lvl="1"/>
            <a:endParaRPr lang="es-ES" dirty="0"/>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12</a:t>
            </a:fld>
            <a:endParaRPr lang="en-GB" dirty="0"/>
          </a:p>
        </p:txBody>
      </p:sp>
    </p:spTree>
    <p:extLst>
      <p:ext uri="{BB962C8B-B14F-4D97-AF65-F5344CB8AC3E}">
        <p14:creationId xmlns:p14="http://schemas.microsoft.com/office/powerpoint/2010/main" val="258398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s-ES" dirty="0"/>
            </a:br>
            <a:r>
              <a:rPr lang="es-ES" dirty="0"/>
              <a:t>Enseñanzas adquiridas</a:t>
            </a:r>
            <a:br>
              <a:rPr lang="es-ES" dirty="0"/>
            </a:br>
            <a:endParaRPr lang="en-GB" dirty="0"/>
          </a:p>
        </p:txBody>
      </p:sp>
      <p:sp>
        <p:nvSpPr>
          <p:cNvPr id="3" name="Content Placeholder 2"/>
          <p:cNvSpPr>
            <a:spLocks noGrp="1"/>
          </p:cNvSpPr>
          <p:nvPr>
            <p:ph idx="1"/>
          </p:nvPr>
        </p:nvSpPr>
        <p:spPr/>
        <p:txBody>
          <a:bodyPr/>
          <a:lstStyle/>
          <a:p>
            <a:pPr marL="358775" indent="-358775"/>
            <a:r>
              <a:rPr lang="es-ES" dirty="0"/>
              <a:t>Teoría y observaciones empíricas indican que RFM es buena idea </a:t>
            </a:r>
          </a:p>
          <a:p>
            <a:pPr marL="358775" indent="-358775"/>
            <a:r>
              <a:rPr lang="es-ES" dirty="0"/>
              <a:t>Importante profundizar la reflexión sobre:</a:t>
            </a:r>
          </a:p>
          <a:p>
            <a:pPr marL="811213" lvl="1" indent="-354013"/>
            <a:r>
              <a:rPr lang="es-ES" sz="2000" dirty="0"/>
              <a:t>Uso de los ingresos tributaros: neutralidad de ingresos, aumentación de beneficios medioambientales (tecnología y cambio de comportamiento, asignación de fondos, consolidación fiscal)</a:t>
            </a:r>
          </a:p>
          <a:p>
            <a:pPr marL="811213" lvl="1" indent="-354013"/>
            <a:r>
              <a:rPr lang="es-ES" sz="2000" dirty="0"/>
              <a:t>Impacto en los grupos m</a:t>
            </a:r>
            <a:r>
              <a:rPr lang="es-ES" sz="2000" dirty="0">
                <a:latin typeface="Calibri" panose="020F0502020204030204" pitchFamily="34" charset="0"/>
              </a:rPr>
              <a:t>á</a:t>
            </a:r>
            <a:r>
              <a:rPr lang="es-ES" sz="2000" dirty="0"/>
              <a:t>s desfavorecidos</a:t>
            </a:r>
          </a:p>
          <a:p>
            <a:pPr marL="811213" lvl="1" indent="-354013"/>
            <a:r>
              <a:rPr lang="es-ES" sz="2000" dirty="0"/>
              <a:t>Efectos negativos y positivos sobre actividades económicas (industrias con uso intensivo de energía, nuevas fuentes de ventajas competitivas) </a:t>
            </a:r>
          </a:p>
          <a:p>
            <a:pPr marL="811213" lvl="1" indent="-354013"/>
            <a:r>
              <a:rPr lang="es-ES" sz="2000" dirty="0"/>
              <a:t>Nivel impositivo general</a:t>
            </a:r>
          </a:p>
          <a:p>
            <a:pPr marL="354013" indent="-354013"/>
            <a:r>
              <a:rPr lang="es-ES" dirty="0"/>
              <a:t>Necesidad de une trama irresistible</a:t>
            </a:r>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13</a:t>
            </a:fld>
            <a:endParaRPr lang="en-GB" dirty="0"/>
          </a:p>
        </p:txBody>
      </p:sp>
    </p:spTree>
    <p:extLst>
      <p:ext uri="{BB962C8B-B14F-4D97-AF65-F5344CB8AC3E}">
        <p14:creationId xmlns:p14="http://schemas.microsoft.com/office/powerpoint/2010/main" val="308059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72213" y="4195125"/>
            <a:ext cx="3038475" cy="399821"/>
          </a:xfrm>
        </p:spPr>
        <p:txBody>
          <a:bodyPr/>
          <a:lstStyle/>
          <a:p>
            <a:r>
              <a:rPr lang="en-GB" dirty="0"/>
              <a:t>Rozan Consten</a:t>
            </a:r>
          </a:p>
        </p:txBody>
      </p:sp>
      <p:sp>
        <p:nvSpPr>
          <p:cNvPr id="3" name="Text Placeholder 2"/>
          <p:cNvSpPr>
            <a:spLocks noGrp="1"/>
          </p:cNvSpPr>
          <p:nvPr>
            <p:ph type="body" sz="quarter" idx="14"/>
          </p:nvPr>
        </p:nvSpPr>
        <p:spPr>
          <a:xfrm>
            <a:off x="958147" y="4594946"/>
            <a:ext cx="3038475" cy="399821"/>
          </a:xfrm>
        </p:spPr>
        <p:txBody>
          <a:bodyPr>
            <a:normAutofit fontScale="77500" lnSpcReduction="20000"/>
          </a:bodyPr>
          <a:lstStyle/>
          <a:p>
            <a:r>
              <a:rPr lang="en-GB" dirty="0">
                <a:hlinkClick r:id="rId2"/>
              </a:rPr>
              <a:t>rozan.consten@green-budget.eu</a:t>
            </a:r>
            <a:r>
              <a:rPr lang="en-GB" dirty="0"/>
              <a:t> </a:t>
            </a:r>
          </a:p>
        </p:txBody>
      </p:sp>
      <p:sp>
        <p:nvSpPr>
          <p:cNvPr id="6" name="Rectangle 5"/>
          <p:cNvSpPr/>
          <p:nvPr/>
        </p:nvSpPr>
        <p:spPr>
          <a:xfrm>
            <a:off x="5290994" y="3800010"/>
            <a:ext cx="6096000" cy="1477328"/>
          </a:xfrm>
          <a:prstGeom prst="rect">
            <a:avLst/>
          </a:prstGeom>
          <a:solidFill>
            <a:schemeClr val="accent1">
              <a:lumMod val="40000"/>
              <a:lumOff val="60000"/>
              <a:alpha val="45000"/>
            </a:schemeClr>
          </a:solidFill>
        </p:spPr>
        <p:txBody>
          <a:bodyPr>
            <a:spAutoFit/>
          </a:bodyPr>
          <a:lstStyle/>
          <a:p>
            <a:pPr algn="just"/>
            <a:r>
              <a:rPr lang="en-GB" b="1" dirty="0">
                <a:solidFill>
                  <a:schemeClr val="accent2"/>
                </a:solidFill>
              </a:rPr>
              <a:t>Please join us and share our vision of Europe as a pioneer of green fiscal policy, green technology and a green economy!</a:t>
            </a:r>
          </a:p>
          <a:p>
            <a:pPr algn="just"/>
            <a:endParaRPr lang="en-GB" b="1" dirty="0">
              <a:solidFill>
                <a:schemeClr val="accent2"/>
              </a:solidFill>
            </a:endParaRPr>
          </a:p>
          <a:p>
            <a:pPr algn="just"/>
            <a:r>
              <a:rPr lang="en-GB" dirty="0">
                <a:solidFill>
                  <a:schemeClr val="accent2"/>
                </a:solidFill>
              </a:rPr>
              <a:t>Become</a:t>
            </a:r>
            <a:r>
              <a:rPr lang="de-DE" dirty="0">
                <a:solidFill>
                  <a:schemeClr val="accent2"/>
                </a:solidFill>
              </a:rPr>
              <a:t> </a:t>
            </a:r>
            <a:r>
              <a:rPr lang="en-GB" dirty="0">
                <a:solidFill>
                  <a:schemeClr val="accent2"/>
                </a:solidFill>
              </a:rPr>
              <a:t>member of GBE, and be a part of a unique, non-profit expert platform on environmental fiscal reform!</a:t>
            </a:r>
            <a:r>
              <a:rPr lang="de-DE" sz="600" b="1" dirty="0">
                <a:solidFill>
                  <a:srgbClr val="006600"/>
                </a:solidFill>
              </a:rPr>
              <a:t>.</a:t>
            </a:r>
            <a:endParaRPr lang="en-GB" dirty="0">
              <a:solidFill>
                <a:schemeClr val="accent2"/>
              </a:solidFill>
            </a:endParaRPr>
          </a:p>
        </p:txBody>
      </p:sp>
    </p:spTree>
    <p:extLst>
      <p:ext uri="{BB962C8B-B14F-4D97-AF65-F5344CB8AC3E}">
        <p14:creationId xmlns:p14="http://schemas.microsoft.com/office/powerpoint/2010/main" val="386041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Inhaltsplatzhalter 2"/>
          <p:cNvSpPr>
            <a:spLocks noGrp="1"/>
          </p:cNvSpPr>
          <p:nvPr>
            <p:ph idx="1"/>
          </p:nvPr>
        </p:nvSpPr>
        <p:spPr/>
        <p:txBody>
          <a:bodyPr/>
          <a:lstStyle/>
          <a:p>
            <a:endParaRPr lang="en-GB"/>
          </a:p>
        </p:txBody>
      </p:sp>
      <p:sp>
        <p:nvSpPr>
          <p:cNvPr id="4" name="Datumsplatzhalt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ußzeilenplatzhalter 4"/>
          <p:cNvSpPr>
            <a:spLocks noGrp="1"/>
          </p:cNvSpPr>
          <p:nvPr>
            <p:ph type="ftr" sz="quarter" idx="11"/>
          </p:nvPr>
        </p:nvSpPr>
        <p:spPr/>
        <p:txBody>
          <a:bodyPr/>
          <a:lstStyle/>
          <a:p>
            <a:r>
              <a:rPr lang="en-GB"/>
              <a:t>Green Budget Europe</a:t>
            </a:r>
            <a:endParaRPr lang="en-GB" dirty="0"/>
          </a:p>
        </p:txBody>
      </p:sp>
      <p:sp>
        <p:nvSpPr>
          <p:cNvPr id="6" name="Foliennummernplatzhalter 5"/>
          <p:cNvSpPr>
            <a:spLocks noGrp="1"/>
          </p:cNvSpPr>
          <p:nvPr>
            <p:ph type="sldNum" sz="quarter" idx="12"/>
          </p:nvPr>
        </p:nvSpPr>
        <p:spPr/>
        <p:txBody>
          <a:bodyPr/>
          <a:lstStyle/>
          <a:p>
            <a:fld id="{6ADF8259-15AB-4840-B4AC-6A1BE48E3123}" type="slidenum">
              <a:rPr lang="en-GB" smtClean="0"/>
              <a:pPr/>
              <a:t>15</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0"/>
            <a:ext cx="10839450" cy="811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59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DF8259-15AB-4840-B4AC-6A1BE48E3123}" type="slidenum">
              <a:rPr lang="en-GB" smtClean="0"/>
              <a:pPr/>
              <a:t>16</a:t>
            </a:fld>
            <a:endParaRPr lang="en-GB" dirty="0"/>
          </a:p>
        </p:txBody>
      </p:sp>
      <p:graphicFrame>
        <p:nvGraphicFramePr>
          <p:cNvPr id="7" name="Diagram 6"/>
          <p:cNvGraphicFramePr/>
          <p:nvPr>
            <p:extLst>
              <p:ext uri="{D42A27DB-BD31-4B8C-83A1-F6EECF244321}">
                <p14:modId xmlns:p14="http://schemas.microsoft.com/office/powerpoint/2010/main" val="3623727658"/>
              </p:ext>
            </p:extLst>
          </p:nvPr>
        </p:nvGraphicFramePr>
        <p:xfrm>
          <a:off x="1282890" y="0"/>
          <a:ext cx="932141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96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761288" y="647137"/>
            <a:ext cx="10515600" cy="1325563"/>
          </a:xfrm>
        </p:spPr>
        <p:txBody>
          <a:bodyPr>
            <a:normAutofit fontScale="90000"/>
          </a:bodyPr>
          <a:lstStyle/>
          <a:p>
            <a:r>
              <a:rPr lang="en-GB" dirty="0"/>
              <a:t>Nr 5 guidelines for the employment policies of the Member states for 2015 </a:t>
            </a:r>
            <a:r>
              <a:rPr lang="en-GB" sz="2000" dirty="0"/>
              <a:t>(EU 2025/1848 </a:t>
            </a:r>
            <a:r>
              <a:rPr lang="en-GB" sz="2000" dirty="0" err="1"/>
              <a:t>pr</a:t>
            </a:r>
            <a:r>
              <a:rPr lang="en-GB" sz="2000" dirty="0"/>
              <a:t> 5 October 2015) </a:t>
            </a:r>
            <a:br>
              <a:rPr lang="en-GB" dirty="0"/>
            </a:br>
            <a:endParaRPr lang="en-GB" dirty="0"/>
          </a:p>
        </p:txBody>
      </p:sp>
      <p:sp>
        <p:nvSpPr>
          <p:cNvPr id="10" name="Inhaltsplatzhalter 9"/>
          <p:cNvSpPr>
            <a:spLocks noGrp="1"/>
          </p:cNvSpPr>
          <p:nvPr>
            <p:ph idx="1"/>
          </p:nvPr>
        </p:nvSpPr>
        <p:spPr>
          <a:xfrm>
            <a:off x="812563" y="2304189"/>
            <a:ext cx="10515600" cy="4351338"/>
          </a:xfrm>
        </p:spPr>
        <p:txBody>
          <a:bodyPr>
            <a:normAutofit/>
          </a:bodyPr>
          <a:lstStyle/>
          <a:p>
            <a:r>
              <a:rPr lang="en-GB" sz="4000" dirty="0"/>
              <a:t>The tax burden should be shifted away form labour to other sources of taxation less detrimental to employment and growth, while protecting revenue for adequate social protection and growth enhancing expenditure </a:t>
            </a:r>
          </a:p>
        </p:txBody>
      </p:sp>
      <p:sp>
        <p:nvSpPr>
          <p:cNvPr id="4" name="Datumsplatzhalter 3"/>
          <p:cNvSpPr>
            <a:spLocks noGrp="1"/>
          </p:cNvSpPr>
          <p:nvPr>
            <p:ph type="dt" sz="half" idx="10"/>
          </p:nvPr>
        </p:nvSpPr>
        <p:spPr/>
        <p:txBody>
          <a:bodyPr/>
          <a:lstStyle/>
          <a:p>
            <a:fld id="{FC9598D8-85B6-4012-A8F6-9F179F2F0001}" type="datetime4">
              <a:rPr lang="en-GB" smtClean="0"/>
              <a:t>28 November 2016</a:t>
            </a:fld>
            <a:endParaRPr lang="en-GB" dirty="0"/>
          </a:p>
        </p:txBody>
      </p:sp>
      <p:sp>
        <p:nvSpPr>
          <p:cNvPr id="5" name="Fußzeilenplatzhalter 4"/>
          <p:cNvSpPr>
            <a:spLocks noGrp="1"/>
          </p:cNvSpPr>
          <p:nvPr>
            <p:ph type="ftr" sz="quarter" idx="11"/>
          </p:nvPr>
        </p:nvSpPr>
        <p:spPr/>
        <p:txBody>
          <a:bodyPr/>
          <a:lstStyle/>
          <a:p>
            <a:r>
              <a:rPr lang="en-GB">
                <a:solidFill>
                  <a:prstClr val="black">
                    <a:tint val="75000"/>
                  </a:prstClr>
                </a:solidFill>
              </a:rPr>
              <a:t>Green Budget Europe</a:t>
            </a:r>
            <a:endParaRPr lang="en-GB" dirty="0">
              <a:solidFill>
                <a:prstClr val="black">
                  <a:tint val="75000"/>
                </a:prstClr>
              </a:solidFill>
            </a:endParaRPr>
          </a:p>
        </p:txBody>
      </p:sp>
      <p:sp>
        <p:nvSpPr>
          <p:cNvPr id="6" name="Foliennummernplatzhalter 5"/>
          <p:cNvSpPr>
            <a:spLocks noGrp="1"/>
          </p:cNvSpPr>
          <p:nvPr>
            <p:ph type="sldNum" sz="quarter" idx="12"/>
          </p:nvPr>
        </p:nvSpPr>
        <p:spPr/>
        <p:txBody>
          <a:bodyPr/>
          <a:lstStyle/>
          <a:p>
            <a:r>
              <a:rPr lang="en-GB"/>
              <a:t> </a:t>
            </a:r>
            <a:fld id="{6ADF8259-15AB-4840-B4AC-6A1BE48E3123}" type="slidenum">
              <a:rPr lang="en-GB" smtClean="0"/>
              <a:pPr/>
              <a:t>17</a:t>
            </a:fld>
            <a:endParaRPr lang="en-GB" dirty="0"/>
          </a:p>
        </p:txBody>
      </p:sp>
    </p:spTree>
    <p:extLst>
      <p:ext uri="{BB962C8B-B14F-4D97-AF65-F5344CB8AC3E}">
        <p14:creationId xmlns:p14="http://schemas.microsoft.com/office/powerpoint/2010/main" val="362382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61434" y="2243988"/>
            <a:ext cx="10515600" cy="4351338"/>
          </a:xfrm>
        </p:spPr>
        <p:txBody>
          <a:bodyPr>
            <a:normAutofit fontScale="92500" lnSpcReduction="10000"/>
          </a:bodyPr>
          <a:lstStyle/>
          <a:p>
            <a:pPr marL="0" indent="0">
              <a:buNone/>
            </a:pPr>
            <a:r>
              <a:rPr lang="en-GB" sz="3200" dirty="0"/>
              <a:t>A well-designed tax system allows </a:t>
            </a:r>
          </a:p>
          <a:p>
            <a:r>
              <a:rPr lang="en-GB" sz="3200" dirty="0"/>
              <a:t>to raise sufficient revenues to finance socially-desired public expenditure </a:t>
            </a:r>
          </a:p>
          <a:p>
            <a:r>
              <a:rPr lang="en-GB" sz="3200" dirty="0"/>
              <a:t>and support growth, jobs, and investment. </a:t>
            </a:r>
          </a:p>
          <a:p>
            <a:endParaRPr lang="en-GB" sz="3200" dirty="0"/>
          </a:p>
          <a:p>
            <a:r>
              <a:rPr lang="en-GB" sz="3200" dirty="0"/>
              <a:t>          Aim of the Semester: </a:t>
            </a:r>
          </a:p>
          <a:p>
            <a:r>
              <a:rPr lang="en-GB" sz="3200" dirty="0"/>
              <a:t>Develop growth-friendly tax structures </a:t>
            </a:r>
          </a:p>
          <a:p>
            <a:r>
              <a:rPr lang="en-GB" sz="3200" dirty="0"/>
              <a:t>Improve tax governance / design in their efficiency and fairness dimensions.</a:t>
            </a:r>
          </a:p>
        </p:txBody>
      </p:sp>
      <p:sp>
        <p:nvSpPr>
          <p:cNvPr id="4" name="Datumsplatzhalt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ußzeilenplatzhalter 4"/>
          <p:cNvSpPr>
            <a:spLocks noGrp="1"/>
          </p:cNvSpPr>
          <p:nvPr>
            <p:ph type="ftr" sz="quarter" idx="11"/>
          </p:nvPr>
        </p:nvSpPr>
        <p:spPr/>
        <p:txBody>
          <a:bodyPr/>
          <a:lstStyle/>
          <a:p>
            <a:r>
              <a:rPr lang="en-GB"/>
              <a:t>Green Budget Europe</a:t>
            </a:r>
            <a:endParaRPr lang="en-GB" dirty="0"/>
          </a:p>
        </p:txBody>
      </p:sp>
      <p:sp>
        <p:nvSpPr>
          <p:cNvPr id="6" name="Foliennummernplatzhalter 5"/>
          <p:cNvSpPr>
            <a:spLocks noGrp="1"/>
          </p:cNvSpPr>
          <p:nvPr>
            <p:ph type="sldNum" sz="quarter" idx="12"/>
          </p:nvPr>
        </p:nvSpPr>
        <p:spPr/>
        <p:txBody>
          <a:bodyPr/>
          <a:lstStyle/>
          <a:p>
            <a:fld id="{6ADF8259-15AB-4840-B4AC-6A1BE48E3123}" type="slidenum">
              <a:rPr lang="en-GB" smtClean="0"/>
              <a:pPr/>
              <a:t>18</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742" y="-229801"/>
            <a:ext cx="6922984" cy="247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feil nach rechts 6"/>
          <p:cNvSpPr/>
          <p:nvPr/>
        </p:nvSpPr>
        <p:spPr>
          <a:xfrm>
            <a:off x="880218" y="4401084"/>
            <a:ext cx="914400" cy="649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3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057" y="160026"/>
            <a:ext cx="10515600" cy="1325563"/>
          </a:xfrm>
        </p:spPr>
        <p:txBody>
          <a:bodyPr>
            <a:noAutofit/>
          </a:bodyPr>
          <a:lstStyle/>
          <a:p>
            <a:r>
              <a:rPr lang="en-GB"/>
              <a:t>Businesses need adequate price signals for their investment decisions </a:t>
            </a:r>
          </a:p>
        </p:txBody>
      </p:sp>
      <p:sp>
        <p:nvSpPr>
          <p:cNvPr id="3" name="Inhaltsplatzhalter 2"/>
          <p:cNvSpPr>
            <a:spLocks noGrp="1"/>
          </p:cNvSpPr>
          <p:nvPr>
            <p:ph idx="1"/>
          </p:nvPr>
        </p:nvSpPr>
        <p:spPr>
          <a:xfrm>
            <a:off x="1546788" y="2350093"/>
            <a:ext cx="9807011" cy="3826870"/>
          </a:xfrm>
        </p:spPr>
        <p:txBody>
          <a:bodyPr/>
          <a:lstStyle/>
          <a:p>
            <a:endParaRPr lang="en-GB" dirty="0"/>
          </a:p>
        </p:txBody>
      </p:sp>
      <p:sp>
        <p:nvSpPr>
          <p:cNvPr id="4" name="Datumsplatzhalter 3"/>
          <p:cNvSpPr>
            <a:spLocks noGrp="1"/>
          </p:cNvSpPr>
          <p:nvPr>
            <p:ph type="dt" sz="half" idx="10"/>
          </p:nvPr>
        </p:nvSpPr>
        <p:spPr>
          <a:xfrm>
            <a:off x="1064654" y="6429659"/>
            <a:ext cx="2743200" cy="365125"/>
          </a:xfrm>
        </p:spPr>
        <p:txBody>
          <a:bodyPr/>
          <a:lstStyle/>
          <a:p>
            <a:r>
              <a:rPr lang="en-GB" dirty="0">
                <a:solidFill>
                  <a:schemeClr val="tx1"/>
                </a:solidFill>
              </a:rPr>
              <a:t>Source:  German Statistical Agency 2011</a:t>
            </a:r>
          </a:p>
        </p:txBody>
      </p:sp>
      <p:sp>
        <p:nvSpPr>
          <p:cNvPr id="6" name="Foliennummernplatzhalter 5"/>
          <p:cNvSpPr>
            <a:spLocks noGrp="1"/>
          </p:cNvSpPr>
          <p:nvPr>
            <p:ph type="sldNum" sz="quarter" idx="12"/>
          </p:nvPr>
        </p:nvSpPr>
        <p:spPr/>
        <p:txBody>
          <a:bodyPr/>
          <a:lstStyle/>
          <a:p>
            <a:fld id="{6ADF8259-15AB-4840-B4AC-6A1BE48E3123}" type="slidenum">
              <a:rPr lang="en-GB" smtClean="0"/>
              <a:pPr/>
              <a:t>19</a:t>
            </a:fld>
            <a:endParaRPr lang="en-GB" dirty="0"/>
          </a:p>
        </p:txBody>
      </p:sp>
      <p:pic>
        <p:nvPicPr>
          <p:cNvPr id="7" name="Bild 5"/>
          <p:cNvPicPr>
            <a:picLocks noChangeAspect="1"/>
          </p:cNvPicPr>
          <p:nvPr/>
        </p:nvPicPr>
        <p:blipFill>
          <a:blip r:embed="rId2">
            <a:extLst>
              <a:ext uri="{28A0092B-C50C-407E-A947-70E740481C1C}">
                <a14:useLocalDpi xmlns:a14="http://schemas.microsoft.com/office/drawing/2010/main" val="0"/>
              </a:ext>
            </a:extLst>
          </a:blip>
          <a:srcRect t="13081" b="3003"/>
          <a:stretch>
            <a:fillRect/>
          </a:stretch>
        </p:blipFill>
        <p:spPr bwMode="auto">
          <a:xfrm>
            <a:off x="1160373" y="2047023"/>
            <a:ext cx="9726969" cy="434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7"/>
          <p:cNvSpPr>
            <a:spLocks noChangeArrowheads="1"/>
          </p:cNvSpPr>
          <p:nvPr/>
        </p:nvSpPr>
        <p:spPr bwMode="auto">
          <a:xfrm>
            <a:off x="982766" y="1640157"/>
            <a:ext cx="10565946" cy="504825"/>
          </a:xfrm>
          <a:prstGeom prst="rect">
            <a:avLst/>
          </a:prstGeom>
          <a:solidFill>
            <a:schemeClr val="bg1"/>
          </a:solidFill>
          <a:ln>
            <a:noFill/>
          </a:ln>
        </p:spPr>
        <p:txBody>
          <a:bodyPr/>
          <a:lstStyle/>
          <a:p>
            <a:pPr marL="342900" indent="-342900" eaLnBrk="0" hangingPunct="0">
              <a:lnSpc>
                <a:spcPct val="90000"/>
              </a:lnSpc>
              <a:spcBef>
                <a:spcPct val="20000"/>
              </a:spcBef>
            </a:pPr>
            <a:r>
              <a:rPr lang="en-GB" b="1" dirty="0"/>
              <a:t>Labour </a:t>
            </a:r>
            <a:r>
              <a:rPr lang="en-GB" b="1" dirty="0" err="1"/>
              <a:t>producitivity</a:t>
            </a:r>
            <a:r>
              <a:rPr lang="en-GB" b="1" dirty="0"/>
              <a:t>, </a:t>
            </a:r>
            <a:r>
              <a:rPr lang="en-GB" b="1" dirty="0" err="1"/>
              <a:t>ressource</a:t>
            </a:r>
            <a:r>
              <a:rPr lang="en-GB" b="1" dirty="0"/>
              <a:t> productivity and energy productivity EU-15 1970 – 2010 (1970 = 100%)</a:t>
            </a:r>
            <a:endParaRPr lang="en-GB" sz="2400" b="1" dirty="0">
              <a:solidFill>
                <a:srgbClr val="001E9C"/>
              </a:solidFill>
            </a:endParaRPr>
          </a:p>
        </p:txBody>
      </p:sp>
      <p:sp>
        <p:nvSpPr>
          <p:cNvPr id="10" name="Textfeld 9"/>
          <p:cNvSpPr txBox="1"/>
          <p:nvPr/>
        </p:nvSpPr>
        <p:spPr>
          <a:xfrm>
            <a:off x="9728946" y="3886619"/>
            <a:ext cx="880217" cy="369332"/>
          </a:xfrm>
          <a:prstGeom prst="rect">
            <a:avLst/>
          </a:prstGeom>
          <a:noFill/>
        </p:spPr>
        <p:txBody>
          <a:bodyPr wrap="square" rtlCol="0">
            <a:spAutoFit/>
          </a:bodyPr>
          <a:lstStyle/>
          <a:p>
            <a:r>
              <a:rPr lang="de-DE" b="1" dirty="0" err="1"/>
              <a:t>Energy</a:t>
            </a:r>
            <a:r>
              <a:rPr lang="de-DE" b="1" dirty="0"/>
              <a:t> </a:t>
            </a:r>
            <a:endParaRPr lang="en-GB" b="1" dirty="0"/>
          </a:p>
        </p:txBody>
      </p:sp>
      <p:sp>
        <p:nvSpPr>
          <p:cNvPr id="11" name="Textfeld 10"/>
          <p:cNvSpPr txBox="1"/>
          <p:nvPr/>
        </p:nvSpPr>
        <p:spPr>
          <a:xfrm>
            <a:off x="8931460" y="3313743"/>
            <a:ext cx="1359493" cy="369332"/>
          </a:xfrm>
          <a:prstGeom prst="rect">
            <a:avLst/>
          </a:prstGeom>
          <a:noFill/>
        </p:spPr>
        <p:txBody>
          <a:bodyPr wrap="square" rtlCol="0">
            <a:spAutoFit/>
          </a:bodyPr>
          <a:lstStyle/>
          <a:p>
            <a:r>
              <a:rPr lang="de-DE" b="1" dirty="0"/>
              <a:t>Resources </a:t>
            </a:r>
            <a:endParaRPr lang="en-GB" b="1" dirty="0"/>
          </a:p>
        </p:txBody>
      </p:sp>
      <p:sp>
        <p:nvSpPr>
          <p:cNvPr id="12" name="Textfeld 11"/>
          <p:cNvSpPr txBox="1"/>
          <p:nvPr/>
        </p:nvSpPr>
        <p:spPr>
          <a:xfrm>
            <a:off x="7803375" y="2426604"/>
            <a:ext cx="880217" cy="369332"/>
          </a:xfrm>
          <a:prstGeom prst="rect">
            <a:avLst/>
          </a:prstGeom>
          <a:noFill/>
        </p:spPr>
        <p:txBody>
          <a:bodyPr wrap="square" rtlCol="0">
            <a:spAutoFit/>
          </a:bodyPr>
          <a:lstStyle/>
          <a:p>
            <a:r>
              <a:rPr lang="de-DE" b="1" dirty="0"/>
              <a:t>Labour</a:t>
            </a:r>
            <a:endParaRPr lang="en-GB" b="1" dirty="0"/>
          </a:p>
        </p:txBody>
      </p:sp>
    </p:spTree>
    <p:extLst>
      <p:ext uri="{BB962C8B-B14F-4D97-AF65-F5344CB8AC3E}">
        <p14:creationId xmlns:p14="http://schemas.microsoft.com/office/powerpoint/2010/main" val="195293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3042566" y="456711"/>
            <a:ext cx="10671412" cy="1325563"/>
          </a:xfrm>
        </p:spPr>
        <p:txBody>
          <a:bodyPr wrap="square" numCol="1" anchorCtr="0" compatLnSpc="1">
            <a:prstTxWarp prst="textNoShape">
              <a:avLst/>
            </a:prstTxWarp>
            <a:normAutofit fontScale="90000"/>
          </a:bodyPr>
          <a:lstStyle/>
          <a:p>
            <a:br>
              <a:rPr lang="de-DE" altLang="en-US" sz="3200" dirty="0">
                <a:solidFill>
                  <a:srgbClr val="8D873E"/>
                </a:solidFill>
                <a:latin typeface="Calibri" pitchFamily="34" charset="0"/>
                <a:cs typeface="Arial" pitchFamily="34" charset="0"/>
              </a:rPr>
            </a:br>
            <a:r>
              <a:rPr lang="de-DE" altLang="en-US" sz="4900" dirty="0">
                <a:cs typeface="Arial" pitchFamily="34" charset="0"/>
              </a:rPr>
              <a:t>Green Budget Europe</a:t>
            </a:r>
            <a:br>
              <a:rPr lang="en-GB" altLang="en-US" sz="2600" i="1" dirty="0">
                <a:solidFill>
                  <a:srgbClr val="8D873E"/>
                </a:solidFill>
                <a:latin typeface="Calibri" pitchFamily="34" charset="0"/>
              </a:rPr>
            </a:br>
            <a:br>
              <a:rPr lang="en-GB" altLang="en-US" sz="3200" i="1" dirty="0">
                <a:solidFill>
                  <a:srgbClr val="8D873E"/>
                </a:solidFill>
                <a:latin typeface="Calibri" pitchFamily="34" charset="0"/>
                <a:cs typeface="Arial" pitchFamily="34" charset="0"/>
              </a:rPr>
            </a:br>
            <a:endParaRPr lang="de-DE" altLang="en-US" sz="3200" dirty="0">
              <a:solidFill>
                <a:srgbClr val="8D873E"/>
              </a:solidFill>
              <a:latin typeface="Calibri" pitchFamily="34" charset="0"/>
            </a:endParaRPr>
          </a:p>
        </p:txBody>
      </p:sp>
      <p:sp>
        <p:nvSpPr>
          <p:cNvPr id="4" name="Inhaltsplatzhalter 3"/>
          <p:cNvSpPr>
            <a:spLocks noGrp="1"/>
          </p:cNvSpPr>
          <p:nvPr>
            <p:ph idx="1"/>
          </p:nvPr>
        </p:nvSpPr>
        <p:spPr>
          <a:xfrm>
            <a:off x="3013069" y="1882775"/>
            <a:ext cx="8930402" cy="4351338"/>
          </a:xfrm>
        </p:spPr>
        <p:txBody>
          <a:bodyPr>
            <a:normAutofit fontScale="92500"/>
          </a:bodyPr>
          <a:lstStyle/>
          <a:p>
            <a:r>
              <a:rPr lang="en-US" dirty="0"/>
              <a:t> </a:t>
            </a:r>
            <a:r>
              <a:rPr lang="es-ES" sz="3200" dirty="0"/>
              <a:t>Se fundó en 2008</a:t>
            </a:r>
          </a:p>
          <a:p>
            <a:r>
              <a:rPr lang="es-ES" sz="3200" dirty="0"/>
              <a:t> Plataforma de expertos europeos, oficina en    Bruselas </a:t>
            </a:r>
          </a:p>
          <a:p>
            <a:r>
              <a:rPr lang="es-ES" sz="3200" dirty="0"/>
              <a:t> Promoción de instrumentos basados en el mercado </a:t>
            </a:r>
          </a:p>
          <a:p>
            <a:endParaRPr lang="en-US" sz="1200" dirty="0"/>
          </a:p>
          <a:p>
            <a:pPr marL="0" indent="0">
              <a:buNone/>
            </a:pPr>
            <a:r>
              <a:rPr lang="es-ES" sz="3200" b="1" dirty="0">
                <a:solidFill>
                  <a:schemeClr val="accent1"/>
                </a:solidFill>
              </a:rPr>
              <a:t>Misión:</a:t>
            </a:r>
          </a:p>
          <a:p>
            <a:pPr marL="0" indent="0">
              <a:buNone/>
            </a:pPr>
            <a:r>
              <a:rPr lang="es-ES" sz="3200" dirty="0"/>
              <a:t>Une economía de mercado social y sostenible, que señaliza los costes reales y corrige los efectos negativos</a:t>
            </a:r>
          </a:p>
          <a:p>
            <a:endParaRPr lang="de-DE" sz="3200" dirty="0"/>
          </a:p>
        </p:txBody>
      </p:sp>
      <p:grpSp>
        <p:nvGrpSpPr>
          <p:cNvPr id="6" name="Group 5"/>
          <p:cNvGrpSpPr/>
          <p:nvPr/>
        </p:nvGrpSpPr>
        <p:grpSpPr>
          <a:xfrm>
            <a:off x="-31612" y="0"/>
            <a:ext cx="2479537" cy="6858000"/>
            <a:chOff x="-66676" y="-358106"/>
            <a:chExt cx="2638427" cy="7216106"/>
          </a:xfrm>
        </p:grpSpPr>
        <p:grpSp>
          <p:nvGrpSpPr>
            <p:cNvPr id="3" name="Group 2"/>
            <p:cNvGrpSpPr/>
            <p:nvPr/>
          </p:nvGrpSpPr>
          <p:grpSpPr>
            <a:xfrm>
              <a:off x="-66676" y="1644894"/>
              <a:ext cx="2638426" cy="5213106"/>
              <a:chOff x="-293049" y="2558374"/>
              <a:chExt cx="2448868" cy="5019314"/>
            </a:xfrm>
          </p:grpSpPr>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48" y="5859840"/>
                <a:ext cx="2448867" cy="171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49" y="4141992"/>
                <a:ext cx="2448868" cy="171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Grafik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8" y="2558374"/>
                <a:ext cx="2448867" cy="171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1771"/>
            <a:stretch/>
          </p:blipFill>
          <p:spPr>
            <a:xfrm>
              <a:off x="-66675" y="-358106"/>
              <a:ext cx="2638426" cy="2014493"/>
            </a:xfrm>
            <a:prstGeom prst="rect">
              <a:avLst/>
            </a:prstGeom>
          </p:spPr>
        </p:pic>
      </p:grpSp>
    </p:spTree>
    <p:extLst>
      <p:ext uri="{BB962C8B-B14F-4D97-AF65-F5344CB8AC3E}">
        <p14:creationId xmlns:p14="http://schemas.microsoft.com/office/powerpoint/2010/main" val="84238438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88" y="1033154"/>
            <a:ext cx="10959727" cy="556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13499" y="264793"/>
            <a:ext cx="11327920" cy="1325563"/>
          </a:xfrm>
        </p:spPr>
        <p:txBody>
          <a:bodyPr>
            <a:noAutofit/>
          </a:bodyPr>
          <a:lstStyle/>
          <a:p>
            <a:r>
              <a:rPr lang="en-GB" dirty="0"/>
              <a:t>Breakdown of tax revenue by EU Member State by main tax categories (% of GDP) 2014</a:t>
            </a:r>
            <a:br>
              <a:rPr lang="en-GB" dirty="0"/>
            </a:br>
            <a:endParaRPr lang="en-GB" dirty="0"/>
          </a:p>
        </p:txBody>
      </p:sp>
      <p:sp>
        <p:nvSpPr>
          <p:cNvPr id="4" name="Datumsplatzhalter 3"/>
          <p:cNvSpPr>
            <a:spLocks noGrp="1"/>
          </p:cNvSpPr>
          <p:nvPr>
            <p:ph type="dt" sz="half" idx="10"/>
          </p:nvPr>
        </p:nvSpPr>
        <p:spPr>
          <a:xfrm>
            <a:off x="627289" y="6567056"/>
            <a:ext cx="4182374" cy="365125"/>
          </a:xfrm>
        </p:spPr>
        <p:txBody>
          <a:bodyPr/>
          <a:lstStyle/>
          <a:p>
            <a:r>
              <a:rPr lang="en-GB" dirty="0">
                <a:solidFill>
                  <a:schemeClr val="tx1"/>
                </a:solidFill>
              </a:rPr>
              <a:t>Source</a:t>
            </a:r>
            <a:r>
              <a:rPr lang="en-GB" i="1" dirty="0"/>
              <a:t>:</a:t>
            </a:r>
            <a:r>
              <a:rPr lang="en-GB" dirty="0"/>
              <a:t> </a:t>
            </a:r>
            <a:r>
              <a:rPr lang="en-GB" u="sng" dirty="0">
                <a:hlinkClick r:id="rId4"/>
              </a:rPr>
              <a:t>Eurostat (</a:t>
            </a:r>
            <a:r>
              <a:rPr lang="en-GB" u="sng" dirty="0" err="1">
                <a:hlinkClick r:id="rId4"/>
              </a:rPr>
              <a:t>gov_10a_taxag</a:t>
            </a:r>
            <a:r>
              <a:rPr lang="en-GB" u="sng" dirty="0">
                <a:hlinkClick r:id="rId4"/>
              </a:rPr>
              <a:t>)</a:t>
            </a:r>
            <a:endParaRPr lang="en-GB" dirty="0">
              <a:solidFill>
                <a:schemeClr val="tx1"/>
              </a:solidFill>
            </a:endParaRPr>
          </a:p>
        </p:txBody>
      </p:sp>
      <p:sp>
        <p:nvSpPr>
          <p:cNvPr id="6" name="Foliennummernplatzhalter 5"/>
          <p:cNvSpPr>
            <a:spLocks noGrp="1"/>
          </p:cNvSpPr>
          <p:nvPr>
            <p:ph type="sldNum" sz="quarter" idx="12"/>
          </p:nvPr>
        </p:nvSpPr>
        <p:spPr/>
        <p:txBody>
          <a:bodyPr/>
          <a:lstStyle/>
          <a:p>
            <a:fld id="{6ADF8259-15AB-4840-B4AC-6A1BE48E3123}" type="slidenum">
              <a:rPr lang="en-GB" smtClean="0"/>
              <a:pPr/>
              <a:t>20</a:t>
            </a:fld>
            <a:endParaRPr lang="en-GB" dirty="0"/>
          </a:p>
        </p:txBody>
      </p:sp>
      <p:sp>
        <p:nvSpPr>
          <p:cNvPr id="5" name="Ellipse 4"/>
          <p:cNvSpPr/>
          <p:nvPr/>
        </p:nvSpPr>
        <p:spPr>
          <a:xfrm>
            <a:off x="4087665" y="1938731"/>
            <a:ext cx="478564" cy="35208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872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08" y="1802920"/>
            <a:ext cx="10158538" cy="565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91319" y="365125"/>
            <a:ext cx="11546005" cy="1325563"/>
          </a:xfrm>
        </p:spPr>
        <p:txBody>
          <a:bodyPr>
            <a:normAutofit/>
          </a:bodyPr>
          <a:lstStyle/>
          <a:p>
            <a:r>
              <a:rPr lang="en-GB" dirty="0"/>
              <a:t>Stagnating share of environmental taxes</a:t>
            </a:r>
            <a:br>
              <a:rPr lang="en-GB" dirty="0"/>
            </a:br>
            <a:r>
              <a:rPr lang="en-GB" sz="2700" b="0" dirty="0"/>
              <a:t>(</a:t>
            </a:r>
            <a:r>
              <a:rPr lang="en-GB" sz="2800" dirty="0"/>
              <a:t>in % of total revenues from taxes and social contribution, EU-28</a:t>
            </a:r>
            <a:r>
              <a:rPr lang="en-GB" sz="2700" b="0" dirty="0"/>
              <a:t>)</a:t>
            </a:r>
            <a:endParaRPr lang="en-GB" sz="2700" dirty="0"/>
          </a:p>
        </p:txBody>
      </p:sp>
      <p:sp>
        <p:nvSpPr>
          <p:cNvPr id="8" name="Textfeld 7"/>
          <p:cNvSpPr txBox="1"/>
          <p:nvPr/>
        </p:nvSpPr>
        <p:spPr>
          <a:xfrm>
            <a:off x="854659" y="6574098"/>
            <a:ext cx="7167905" cy="276999"/>
          </a:xfrm>
          <a:prstGeom prst="rect">
            <a:avLst/>
          </a:prstGeom>
          <a:solidFill>
            <a:schemeClr val="bg1"/>
          </a:solidFill>
        </p:spPr>
        <p:txBody>
          <a:bodyPr wrap="square" rtlCol="0">
            <a:spAutoFit/>
          </a:bodyPr>
          <a:lstStyle/>
          <a:p>
            <a:r>
              <a:rPr lang="en-GB" sz="1200" dirty="0"/>
              <a:t>Source: Eurostat, 2016 (online data code: </a:t>
            </a:r>
            <a:r>
              <a:rPr lang="en-GB" sz="1200" dirty="0" err="1"/>
              <a:t>env_ac_tax</a:t>
            </a:r>
            <a:r>
              <a:rPr lang="en-GB" sz="1200" dirty="0"/>
              <a:t>)                                                                                                      </a:t>
            </a:r>
          </a:p>
        </p:txBody>
      </p:sp>
      <p:sp>
        <p:nvSpPr>
          <p:cNvPr id="9" name="Textfeld 8"/>
          <p:cNvSpPr txBox="1"/>
          <p:nvPr/>
        </p:nvSpPr>
        <p:spPr>
          <a:xfrm>
            <a:off x="7425927" y="2575450"/>
            <a:ext cx="3467819" cy="707886"/>
          </a:xfrm>
          <a:prstGeom prst="rect">
            <a:avLst/>
          </a:prstGeom>
          <a:noFill/>
        </p:spPr>
        <p:txBody>
          <a:bodyPr wrap="square" rtlCol="0">
            <a:spAutoFit/>
          </a:bodyPr>
          <a:lstStyle/>
          <a:p>
            <a:r>
              <a:rPr lang="en-GB" sz="2000" b="1" dirty="0"/>
              <a:t>Share of total revenue from taxes and social contributions </a:t>
            </a:r>
          </a:p>
        </p:txBody>
      </p:sp>
      <p:sp>
        <p:nvSpPr>
          <p:cNvPr id="11" name="Textfeld 10"/>
          <p:cNvSpPr txBox="1"/>
          <p:nvPr/>
        </p:nvSpPr>
        <p:spPr>
          <a:xfrm>
            <a:off x="8883791" y="4332035"/>
            <a:ext cx="4606506" cy="400110"/>
          </a:xfrm>
          <a:prstGeom prst="rect">
            <a:avLst/>
          </a:prstGeom>
          <a:noFill/>
        </p:spPr>
        <p:txBody>
          <a:bodyPr wrap="square" rtlCol="0">
            <a:spAutoFit/>
          </a:bodyPr>
          <a:lstStyle/>
          <a:p>
            <a:r>
              <a:rPr lang="en-GB" sz="2000" b="1" dirty="0"/>
              <a:t>Relative to GDP </a:t>
            </a:r>
          </a:p>
        </p:txBody>
      </p:sp>
    </p:spTree>
    <p:extLst>
      <p:ext uri="{BB962C8B-B14F-4D97-AF65-F5344CB8AC3E}">
        <p14:creationId xmlns:p14="http://schemas.microsoft.com/office/powerpoint/2010/main" val="215422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AutoShape 3"/>
          <p:cNvSpPr>
            <a:spLocks noChangeArrowheads="1"/>
          </p:cNvSpPr>
          <p:nvPr/>
        </p:nvSpPr>
        <p:spPr bwMode="auto">
          <a:xfrm>
            <a:off x="2238233" y="1187355"/>
            <a:ext cx="2211000" cy="2871883"/>
          </a:xfrm>
          <a:prstGeom prst="upArrow">
            <a:avLst>
              <a:gd name="adj1" fmla="val 50000"/>
              <a:gd name="adj2" fmla="val 3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6" name="AutoShape 4"/>
          <p:cNvSpPr>
            <a:spLocks noChangeArrowheads="1"/>
          </p:cNvSpPr>
          <p:nvPr/>
        </p:nvSpPr>
        <p:spPr bwMode="auto">
          <a:xfrm>
            <a:off x="7780993" y="1187355"/>
            <a:ext cx="2331998" cy="3480179"/>
          </a:xfrm>
          <a:prstGeom prst="downArrow">
            <a:avLst>
              <a:gd name="adj1" fmla="val 50000"/>
              <a:gd name="adj2" fmla="val 31338"/>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7" name="Text Box 5"/>
          <p:cNvSpPr txBox="1">
            <a:spLocks noChangeArrowheads="1"/>
          </p:cNvSpPr>
          <p:nvPr/>
        </p:nvSpPr>
        <p:spPr bwMode="auto">
          <a:xfrm>
            <a:off x="814918" y="4437064"/>
            <a:ext cx="51858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spcBef>
                <a:spcPct val="50000"/>
              </a:spcBef>
              <a:defRPr/>
            </a:pPr>
            <a:r>
              <a:rPr lang="en-GB">
                <a:latin typeface="Arial" charset="0"/>
                <a:cs typeface="Arial" charset="0"/>
              </a:rPr>
              <a:t>Increase taxes on activities harmful to the environment</a:t>
            </a:r>
          </a:p>
        </p:txBody>
      </p:sp>
      <p:pic>
        <p:nvPicPr>
          <p:cNvPr id="149511" name="Picture 7" descr="Button3"/>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4656666" y="1064526"/>
            <a:ext cx="3253035" cy="277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2" name="AutoShape 8"/>
          <p:cNvSpPr>
            <a:spLocks noChangeArrowheads="1"/>
          </p:cNvSpPr>
          <p:nvPr/>
        </p:nvSpPr>
        <p:spPr bwMode="auto">
          <a:xfrm>
            <a:off x="670984" y="3835023"/>
            <a:ext cx="11042649" cy="2900149"/>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513" name="Text Box 9"/>
          <p:cNvSpPr txBox="1">
            <a:spLocks noChangeArrowheads="1"/>
          </p:cNvSpPr>
          <p:nvPr/>
        </p:nvSpPr>
        <p:spPr bwMode="auto">
          <a:xfrm>
            <a:off x="912285" y="4508501"/>
            <a:ext cx="10560049"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spcBef>
                <a:spcPct val="50000"/>
              </a:spcBef>
            </a:pPr>
            <a:r>
              <a:rPr lang="en-GB" sz="4000" b="1" dirty="0">
                <a:solidFill>
                  <a:schemeClr val="bg1"/>
                </a:solidFill>
                <a:latin typeface="Arial" pitchFamily="34" charset="0"/>
                <a:cs typeface="Arial" pitchFamily="34" charset="0"/>
              </a:rPr>
              <a:t>Tax what you burn….</a:t>
            </a:r>
            <a:br>
              <a:rPr lang="en-GB" sz="4000" b="1" dirty="0">
                <a:solidFill>
                  <a:schemeClr val="bg1"/>
                </a:solidFill>
                <a:latin typeface="Arial" pitchFamily="34" charset="0"/>
                <a:cs typeface="Arial" pitchFamily="34" charset="0"/>
              </a:rPr>
            </a:br>
            <a:r>
              <a:rPr lang="en-GB" sz="4000" b="1" dirty="0">
                <a:solidFill>
                  <a:schemeClr val="bg1"/>
                </a:solidFill>
                <a:latin typeface="Arial" pitchFamily="34" charset="0"/>
                <a:cs typeface="Arial" pitchFamily="34" charset="0"/>
              </a:rPr>
              <a:t>			                ….not what you earn</a:t>
            </a:r>
          </a:p>
        </p:txBody>
      </p:sp>
    </p:spTree>
    <p:extLst>
      <p:ext uri="{BB962C8B-B14F-4D97-AF65-F5344CB8AC3E}">
        <p14:creationId xmlns:p14="http://schemas.microsoft.com/office/powerpoint/2010/main" val="1872379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49511"/>
                                        </p:tgtEl>
                                        <p:attrNameLst>
                                          <p:attrName>style.visibility</p:attrName>
                                        </p:attrNameLst>
                                      </p:cBhvr>
                                      <p:to>
                                        <p:strVal val="visible"/>
                                      </p:to>
                                    </p:set>
                                    <p:anim calcmode="lin" valueType="num">
                                      <p:cBhvr additive="base">
                                        <p:cTn id="7" dur="1000" fill="hold"/>
                                        <p:tgtEl>
                                          <p:spTgt spid="149511"/>
                                        </p:tgtEl>
                                        <p:attrNameLst>
                                          <p:attrName>ppt_x</p:attrName>
                                        </p:attrNameLst>
                                      </p:cBhvr>
                                      <p:tavLst>
                                        <p:tav tm="0">
                                          <p:val>
                                            <p:strVal val="0-#ppt_w/2"/>
                                          </p:val>
                                        </p:tav>
                                        <p:tav tm="100000">
                                          <p:val>
                                            <p:strVal val="#ppt_x"/>
                                          </p:val>
                                        </p:tav>
                                      </p:tavLst>
                                    </p:anim>
                                    <p:anim calcmode="lin" valueType="num">
                                      <p:cBhvr additive="base">
                                        <p:cTn id="8" dur="1000" fill="hold"/>
                                        <p:tgtEl>
                                          <p:spTgt spid="1495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9512"/>
                                        </p:tgtEl>
                                        <p:attrNameLst>
                                          <p:attrName>style.visibility</p:attrName>
                                        </p:attrNameLst>
                                      </p:cBhvr>
                                      <p:to>
                                        <p:strVal val="visible"/>
                                      </p:to>
                                    </p:set>
                                    <p:animEffect transition="in" filter="blinds(horizontal)">
                                      <p:cBhvr>
                                        <p:cTn id="13" dur="500"/>
                                        <p:tgtEl>
                                          <p:spTgt spid="1495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9513"/>
                                        </p:tgtEl>
                                        <p:attrNameLst>
                                          <p:attrName>style.visibility</p:attrName>
                                        </p:attrNameLst>
                                      </p:cBhvr>
                                      <p:to>
                                        <p:strVal val="visible"/>
                                      </p:to>
                                    </p:set>
                                    <p:animEffect transition="in" filter="blinds(horizontal)">
                                      <p:cBhvr>
                                        <p:cTn id="16" dur="500"/>
                                        <p:tgtEl>
                                          <p:spTgt spid="149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2" grpId="0" animBg="1"/>
      <p:bldP spid="1495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7532" y="119088"/>
            <a:ext cx="10498347" cy="1325563"/>
          </a:xfrm>
        </p:spPr>
        <p:txBody>
          <a:bodyPr>
            <a:normAutofit fontScale="90000"/>
          </a:bodyPr>
          <a:lstStyle/>
          <a:p>
            <a:r>
              <a:rPr lang="en-GB" dirty="0"/>
              <a:t>10,1% increase in ratio of labour to environmental taxes, EU-27 between 2000 and 2011 </a:t>
            </a:r>
          </a:p>
        </p:txBody>
      </p:sp>
      <p:sp>
        <p:nvSpPr>
          <p:cNvPr id="6" name="Foliennummernplatzhalter 5"/>
          <p:cNvSpPr>
            <a:spLocks noGrp="1"/>
          </p:cNvSpPr>
          <p:nvPr>
            <p:ph type="sldNum" sz="quarter" idx="12"/>
          </p:nvPr>
        </p:nvSpPr>
        <p:spPr/>
        <p:txBody>
          <a:bodyPr/>
          <a:lstStyle/>
          <a:p>
            <a:fld id="{6ADF8259-15AB-4840-B4AC-6A1BE48E3123}" type="slidenum">
              <a:rPr lang="en-GB" smtClean="0"/>
              <a:pPr/>
              <a:t>23</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85" y="1780430"/>
            <a:ext cx="9810573" cy="531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13570" y="1331430"/>
            <a:ext cx="10468599" cy="369332"/>
          </a:xfrm>
          <a:prstGeom prst="rect">
            <a:avLst/>
          </a:prstGeom>
          <a:noFill/>
        </p:spPr>
        <p:txBody>
          <a:bodyPr wrap="square" rtlCol="0">
            <a:spAutoFit/>
          </a:bodyPr>
          <a:lstStyle/>
          <a:p>
            <a:pPr algn="ctr"/>
            <a:r>
              <a:rPr lang="en-GB" b="1" dirty="0"/>
              <a:t>This clearly counteracts the EU goal to “green the tax system” </a:t>
            </a:r>
          </a:p>
        </p:txBody>
      </p:sp>
    </p:spTree>
    <p:extLst>
      <p:ext uri="{BB962C8B-B14F-4D97-AF65-F5344CB8AC3E}">
        <p14:creationId xmlns:p14="http://schemas.microsoft.com/office/powerpoint/2010/main" val="283868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8129081" y="6038345"/>
            <a:ext cx="1723440" cy="79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995786" y="6042575"/>
            <a:ext cx="2063429" cy="79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5853777" y="5897892"/>
            <a:ext cx="2621912" cy="1083674"/>
            <a:chOff x="4922043" y="5427162"/>
            <a:chExt cx="2621912" cy="1083674"/>
          </a:xfrm>
        </p:grpSpPr>
        <p:sp>
          <p:nvSpPr>
            <p:cNvPr id="33" name="Trapezoid 32"/>
            <p:cNvSpPr/>
            <p:nvPr/>
          </p:nvSpPr>
          <p:spPr>
            <a:xfrm>
              <a:off x="4922043" y="5573056"/>
              <a:ext cx="1502570" cy="792356"/>
            </a:xfrm>
            <a:prstGeom prst="trapezoid">
              <a:avLst>
                <a:gd name="adj" fmla="val 2439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arallelogram 37"/>
            <p:cNvSpPr/>
            <p:nvPr/>
          </p:nvSpPr>
          <p:spPr>
            <a:xfrm rot="4635486">
              <a:off x="6393690" y="5360570"/>
              <a:ext cx="1083674" cy="1216857"/>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6940931" y="1367764"/>
            <a:ext cx="4073897" cy="4589008"/>
            <a:chOff x="6958549" y="2152528"/>
            <a:chExt cx="2743244" cy="3981512"/>
          </a:xfrm>
        </p:grpSpPr>
        <p:sp>
          <p:nvSpPr>
            <p:cNvPr id="7" name="Parallelogram 6"/>
            <p:cNvSpPr/>
            <p:nvPr/>
          </p:nvSpPr>
          <p:spPr>
            <a:xfrm rot="4566330">
              <a:off x="6813210" y="4771843"/>
              <a:ext cx="1507536" cy="1216857"/>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hteck 18"/>
            <p:cNvSpPr/>
            <p:nvPr/>
          </p:nvSpPr>
          <p:spPr>
            <a:xfrm>
              <a:off x="7612643" y="2152528"/>
              <a:ext cx="2089150" cy="37721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a:solidFill>
                  <a:srgbClr val="FFFFFF"/>
                </a:solidFill>
                <a:ea typeface="MS PGothic" pitchFamily="34" charset="-128"/>
              </a:endParaRPr>
            </a:p>
          </p:txBody>
        </p:sp>
      </p:grpSp>
      <p:grpSp>
        <p:nvGrpSpPr>
          <p:cNvPr id="6" name="Group 5"/>
          <p:cNvGrpSpPr/>
          <p:nvPr/>
        </p:nvGrpSpPr>
        <p:grpSpPr>
          <a:xfrm>
            <a:off x="1058846" y="1419655"/>
            <a:ext cx="6114979" cy="4304656"/>
            <a:chOff x="2028825" y="1562101"/>
            <a:chExt cx="5005153" cy="3733690"/>
          </a:xfrm>
        </p:grpSpPr>
        <p:sp>
          <p:nvSpPr>
            <p:cNvPr id="5" name="Trapezoid 4"/>
            <p:cNvSpPr/>
            <p:nvPr/>
          </p:nvSpPr>
          <p:spPr>
            <a:xfrm>
              <a:off x="4415404" y="4202916"/>
              <a:ext cx="2618574" cy="1092875"/>
            </a:xfrm>
            <a:prstGeom prst="trapezoi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028825" y="1562101"/>
              <a:ext cx="4606925" cy="184467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19"/>
            <p:cNvSpPr/>
            <p:nvPr/>
          </p:nvSpPr>
          <p:spPr>
            <a:xfrm>
              <a:off x="2028826" y="1576389"/>
              <a:ext cx="4606925" cy="371792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a:solidFill>
                  <a:srgbClr val="FFFFFF"/>
                </a:solidFill>
                <a:ea typeface="MS PGothic" pitchFamily="34" charset="-128"/>
              </a:endParaRPr>
            </a:p>
          </p:txBody>
        </p:sp>
      </p:grpSp>
      <p:sp>
        <p:nvSpPr>
          <p:cNvPr id="38919" name="Rectangle 6"/>
          <p:cNvSpPr>
            <a:spLocks noChangeArrowheads="1"/>
          </p:cNvSpPr>
          <p:nvPr/>
        </p:nvSpPr>
        <p:spPr bwMode="auto">
          <a:xfrm>
            <a:off x="8644396" y="2548783"/>
            <a:ext cx="1893436" cy="7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b="1" dirty="0">
                <a:latin typeface="+mn-lt"/>
              </a:rPr>
              <a:t>Integrated Guidelines </a:t>
            </a:r>
            <a:endParaRPr lang="en-GB" altLang="en-US" b="1" dirty="0">
              <a:latin typeface="+mn-lt"/>
            </a:endParaRPr>
          </a:p>
        </p:txBody>
      </p:sp>
      <p:sp>
        <p:nvSpPr>
          <p:cNvPr id="38921" name="AutoShape 4"/>
          <p:cNvSpPr>
            <a:spLocks noChangeArrowheads="1"/>
          </p:cNvSpPr>
          <p:nvPr/>
        </p:nvSpPr>
        <p:spPr bwMode="auto">
          <a:xfrm>
            <a:off x="4172875" y="3472680"/>
            <a:ext cx="2162083" cy="1037117"/>
          </a:xfrm>
          <a:prstGeom prst="flowChartAlternateProcess">
            <a:avLst/>
          </a:prstGeom>
          <a:solidFill>
            <a:srgbClr val="CCFFFF"/>
          </a:solidFill>
          <a:ln w="9525">
            <a:noFill/>
            <a:miter lim="800000"/>
            <a:headEnd/>
            <a:tailEnd/>
          </a:ln>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sz="2000" b="1" dirty="0" err="1">
                <a:latin typeface="+mn-lt"/>
              </a:rPr>
              <a:t>Macroeconomic</a:t>
            </a:r>
            <a:endParaRPr lang="fr-BE" altLang="en-US" sz="2000" b="1" dirty="0">
              <a:latin typeface="+mn-lt"/>
            </a:endParaRPr>
          </a:p>
          <a:p>
            <a:pPr algn="ctr" eaLnBrk="1" hangingPunct="1"/>
            <a:r>
              <a:rPr lang="fr-BE" altLang="en-US" sz="2000" b="1" dirty="0">
                <a:latin typeface="+mn-lt"/>
              </a:rPr>
              <a:t>surveillance</a:t>
            </a:r>
          </a:p>
        </p:txBody>
      </p:sp>
      <p:sp>
        <p:nvSpPr>
          <p:cNvPr id="12" name="AutoShape 5"/>
          <p:cNvSpPr>
            <a:spLocks noChangeArrowheads="1"/>
          </p:cNvSpPr>
          <p:nvPr/>
        </p:nvSpPr>
        <p:spPr bwMode="auto">
          <a:xfrm>
            <a:off x="8481553" y="3481462"/>
            <a:ext cx="1979669" cy="1050678"/>
          </a:xfrm>
          <a:prstGeom prst="flowChartAlternateProcess">
            <a:avLst/>
          </a:prstGeom>
          <a:solidFill>
            <a:srgbClr val="CCFFFF"/>
          </a:solidFill>
          <a:ln w="9525">
            <a:solidFill>
              <a:srgbClr val="CCFFFF"/>
            </a:solidFill>
            <a:miter lim="800000"/>
            <a:headEnd/>
            <a:tailEnd/>
          </a:ln>
        </p:spPr>
        <p:txBody>
          <a:bodyPr wrap="none" anchor="ctr"/>
          <a:lstStyle/>
          <a:p>
            <a:pPr algn="ctr" eaLnBrk="1" hangingPunct="1">
              <a:defRPr/>
            </a:pPr>
            <a:r>
              <a:rPr lang="fr-BE" altLang="da-DK" sz="2000" b="1" dirty="0" err="1">
                <a:ea typeface="ＭＳ Ｐゴシック" pitchFamily="34" charset="-128"/>
              </a:rPr>
              <a:t>Thematic</a:t>
            </a:r>
            <a:r>
              <a:rPr lang="fr-BE" altLang="da-DK" sz="2000" b="1" dirty="0">
                <a:ea typeface="ＭＳ Ｐゴシック" pitchFamily="34" charset="-128"/>
              </a:rPr>
              <a:t> </a:t>
            </a:r>
            <a:br>
              <a:rPr lang="fr-BE" altLang="da-DK" sz="2000" b="1" dirty="0">
                <a:ea typeface="ＭＳ Ｐゴシック" pitchFamily="34" charset="-128"/>
              </a:rPr>
            </a:br>
            <a:r>
              <a:rPr lang="fr-BE" altLang="da-DK" sz="2000" b="1" dirty="0">
                <a:ea typeface="ＭＳ Ｐゴシック" pitchFamily="34" charset="-128"/>
                <a:cs typeface="Arial" pitchFamily="34" charset="0"/>
              </a:rPr>
              <a:t>surveillance</a:t>
            </a:r>
          </a:p>
        </p:txBody>
      </p:sp>
      <p:sp>
        <p:nvSpPr>
          <p:cNvPr id="38923" name="AutoShape 13"/>
          <p:cNvSpPr>
            <a:spLocks/>
          </p:cNvSpPr>
          <p:nvPr/>
        </p:nvSpPr>
        <p:spPr bwMode="auto">
          <a:xfrm rot="5400000" flipV="1">
            <a:off x="6710364" y="3151550"/>
            <a:ext cx="287337" cy="3270527"/>
          </a:xfrm>
          <a:prstGeom prst="rightBrace">
            <a:avLst>
              <a:gd name="adj1" fmla="val 87707"/>
              <a:gd name="adj2" fmla="val 52986"/>
            </a:avLst>
          </a:prstGeom>
          <a:noFill/>
          <a:ln w="9525">
            <a:solidFill>
              <a:schemeClr val="accent2">
                <a:lumMod val="50000"/>
              </a:schemeClr>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
        <p:nvSpPr>
          <p:cNvPr id="38926" name="Rectangle 8"/>
          <p:cNvSpPr>
            <a:spLocks noChangeArrowheads="1"/>
          </p:cNvSpPr>
          <p:nvPr/>
        </p:nvSpPr>
        <p:spPr bwMode="auto">
          <a:xfrm>
            <a:off x="1279954" y="1407240"/>
            <a:ext cx="2474873" cy="733176"/>
          </a:xfrm>
          <a:prstGeom prst="rect">
            <a:avLst/>
          </a:prstGeom>
          <a:ln/>
          <a:extLst/>
        </p:spPr>
        <p:style>
          <a:lnRef idx="0">
            <a:schemeClr val="accent5"/>
          </a:lnRef>
          <a:fillRef idx="3">
            <a:schemeClr val="accent5"/>
          </a:fillRef>
          <a:effectRef idx="3">
            <a:schemeClr val="accent5"/>
          </a:effectRef>
          <a:fontRef idx="minor">
            <a:schemeClr val="lt1"/>
          </a:fontRef>
        </p:style>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sz="1800" b="1" dirty="0" err="1">
                <a:solidFill>
                  <a:schemeClr val="bg1"/>
                </a:solidFill>
                <a:latin typeface="+mn-lt"/>
              </a:rPr>
              <a:t>Stability</a:t>
            </a:r>
            <a:r>
              <a:rPr lang="fr-BE" altLang="en-US" sz="1800" b="1" dirty="0">
                <a:solidFill>
                  <a:schemeClr val="bg1"/>
                </a:solidFill>
                <a:latin typeface="+mn-lt"/>
              </a:rPr>
              <a:t> and </a:t>
            </a:r>
            <a:br>
              <a:rPr lang="fr-BE" altLang="en-US" sz="1800" b="1" dirty="0">
                <a:solidFill>
                  <a:schemeClr val="bg1"/>
                </a:solidFill>
                <a:latin typeface="+mn-lt"/>
              </a:rPr>
            </a:br>
            <a:r>
              <a:rPr lang="fr-BE" altLang="en-US" sz="1800" b="1" dirty="0" err="1">
                <a:solidFill>
                  <a:schemeClr val="bg1"/>
                </a:solidFill>
                <a:latin typeface="+mn-lt"/>
              </a:rPr>
              <a:t>Growth</a:t>
            </a:r>
            <a:r>
              <a:rPr lang="fr-BE" altLang="en-US" sz="1800" b="1" dirty="0">
                <a:solidFill>
                  <a:schemeClr val="bg1"/>
                </a:solidFill>
                <a:latin typeface="+mn-lt"/>
              </a:rPr>
              <a:t> </a:t>
            </a:r>
            <a:r>
              <a:rPr lang="fr-BE" altLang="en-US" sz="1800" b="1" dirty="0" err="1">
                <a:solidFill>
                  <a:schemeClr val="bg1"/>
                </a:solidFill>
                <a:latin typeface="+mn-lt"/>
              </a:rPr>
              <a:t>Pact</a:t>
            </a:r>
            <a:r>
              <a:rPr lang="fr-BE" altLang="en-US" sz="1800" b="1" dirty="0">
                <a:solidFill>
                  <a:schemeClr val="bg1"/>
                </a:solidFill>
                <a:latin typeface="+mn-lt"/>
              </a:rPr>
              <a:t> </a:t>
            </a:r>
            <a:endParaRPr lang="en-GB" altLang="en-US" sz="1800" b="1" dirty="0">
              <a:solidFill>
                <a:schemeClr val="bg1"/>
              </a:solidFill>
              <a:latin typeface="+mn-lt"/>
            </a:endParaRPr>
          </a:p>
        </p:txBody>
      </p:sp>
      <p:sp>
        <p:nvSpPr>
          <p:cNvPr id="38928" name="AutoShape 3"/>
          <p:cNvSpPr>
            <a:spLocks noChangeArrowheads="1"/>
          </p:cNvSpPr>
          <p:nvPr/>
        </p:nvSpPr>
        <p:spPr bwMode="auto">
          <a:xfrm>
            <a:off x="1670984" y="3478381"/>
            <a:ext cx="1919707" cy="1025760"/>
          </a:xfrm>
          <a:prstGeom prst="flowChartAlternateProcess">
            <a:avLst/>
          </a:prstGeom>
          <a:solidFill>
            <a:srgbClr val="CCFFFF"/>
          </a:solidFill>
          <a:ln w="9525">
            <a:noFill/>
            <a:miter lim="800000"/>
            <a:headEnd/>
            <a:tailEnd/>
          </a:ln>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b="1" dirty="0">
                <a:latin typeface="+mn-lt"/>
              </a:rPr>
              <a:t>Fiscal </a:t>
            </a:r>
            <a:br>
              <a:rPr lang="fr-BE" altLang="en-US" b="1" dirty="0">
                <a:latin typeface="+mn-lt"/>
              </a:rPr>
            </a:br>
            <a:r>
              <a:rPr lang="fr-BE" altLang="en-US" b="1" dirty="0">
                <a:latin typeface="+mn-lt"/>
              </a:rPr>
              <a:t>surveillance</a:t>
            </a:r>
            <a:endParaRPr lang="en-GB" altLang="en-US" b="1" dirty="0">
              <a:latin typeface="+mn-lt"/>
            </a:endParaRPr>
          </a:p>
        </p:txBody>
      </p:sp>
      <p:sp>
        <p:nvSpPr>
          <p:cNvPr id="38929" name="Rectangle 12"/>
          <p:cNvSpPr>
            <a:spLocks noChangeArrowheads="1"/>
          </p:cNvSpPr>
          <p:nvPr/>
        </p:nvSpPr>
        <p:spPr bwMode="auto">
          <a:xfrm>
            <a:off x="2459108" y="4712761"/>
            <a:ext cx="3115700" cy="86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sz="2000" b="1" dirty="0" err="1">
                <a:latin typeface="+mn-lt"/>
              </a:rPr>
              <a:t>Stability</a:t>
            </a:r>
            <a:r>
              <a:rPr lang="fr-BE" altLang="en-US" sz="2000" b="1" dirty="0">
                <a:latin typeface="+mn-lt"/>
              </a:rPr>
              <a:t> or</a:t>
            </a:r>
            <a:br>
              <a:rPr lang="fr-BE" altLang="en-US" sz="2000" b="1" dirty="0">
                <a:latin typeface="+mn-lt"/>
              </a:rPr>
            </a:br>
            <a:r>
              <a:rPr lang="fr-BE" altLang="en-US" sz="2000" b="1" dirty="0">
                <a:latin typeface="+mn-lt"/>
              </a:rPr>
              <a:t>Convergence </a:t>
            </a:r>
            <a:br>
              <a:rPr lang="fr-BE" altLang="en-US" sz="2000" b="1" dirty="0">
                <a:latin typeface="+mn-lt"/>
              </a:rPr>
            </a:br>
            <a:r>
              <a:rPr lang="fr-BE" altLang="en-US" sz="2000" b="1" dirty="0">
                <a:latin typeface="+mn-lt"/>
              </a:rPr>
              <a:t>Programmes  </a:t>
            </a:r>
            <a:endParaRPr lang="en-GB" altLang="en-US" sz="2000" b="1" dirty="0">
              <a:latin typeface="+mn-lt"/>
            </a:endParaRPr>
          </a:p>
        </p:txBody>
      </p:sp>
      <p:sp>
        <p:nvSpPr>
          <p:cNvPr id="38930" name="Line 18"/>
          <p:cNvSpPr>
            <a:spLocks noChangeShapeType="1"/>
          </p:cNvSpPr>
          <p:nvPr/>
        </p:nvSpPr>
        <p:spPr bwMode="auto">
          <a:xfrm>
            <a:off x="1774825" y="5900470"/>
            <a:ext cx="82931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22" name="Text Box 19"/>
          <p:cNvSpPr txBox="1">
            <a:spLocks noChangeArrowheads="1"/>
          </p:cNvSpPr>
          <p:nvPr/>
        </p:nvSpPr>
        <p:spPr bwMode="auto">
          <a:xfrm>
            <a:off x="731839" y="5020201"/>
            <a:ext cx="1438275" cy="338137"/>
          </a:xfrm>
          <a:prstGeom prst="rect">
            <a:avLst/>
          </a:prstGeom>
          <a:solidFill>
            <a:schemeClr val="accent2"/>
          </a:solidFill>
          <a:ln>
            <a:noFill/>
          </a:ln>
        </p:spPr>
        <p:txBody>
          <a:bodyPr>
            <a:spAutoFit/>
          </a:bodyPr>
          <a:lstStyle>
            <a:lvl1pPr>
              <a:defRPr sz="2900">
                <a:solidFill>
                  <a:schemeClr val="tx1"/>
                </a:solidFill>
                <a:latin typeface="Arial" pitchFamily="34" charset="0"/>
                <a:ea typeface="MS PGothic" pitchFamily="34" charset="-128"/>
              </a:defRPr>
            </a:lvl1pPr>
            <a:lvl2pPr marL="742950" indent="-285750">
              <a:defRPr sz="2600">
                <a:solidFill>
                  <a:schemeClr val="tx1"/>
                </a:solidFill>
                <a:latin typeface="Arial" pitchFamily="34" charset="0"/>
                <a:ea typeface="MS PGothic" pitchFamily="34" charset="-128"/>
              </a:defRPr>
            </a:lvl2pPr>
            <a:lvl3pPr marL="1143000">
              <a:defRPr sz="2300">
                <a:solidFill>
                  <a:schemeClr val="tx1"/>
                </a:solidFill>
                <a:latin typeface="Arial" pitchFamily="34" charset="0"/>
                <a:ea typeface="MS PGothic" pitchFamily="34" charset="-128"/>
              </a:defRPr>
            </a:lvl3pPr>
            <a:lvl4pPr marL="1600200">
              <a:defRPr sz="2000">
                <a:solidFill>
                  <a:schemeClr val="tx1"/>
                </a:solidFill>
                <a:latin typeface="Arial" pitchFamily="34" charset="0"/>
                <a:ea typeface="MS PGothic" pitchFamily="34" charset="-128"/>
              </a:defRPr>
            </a:lvl4pPr>
            <a:lvl5pPr marL="2057400">
              <a:defRPr sz="2000">
                <a:solidFill>
                  <a:schemeClr val="tx1"/>
                </a:solidFill>
                <a:latin typeface="Arial" pitchFamily="34" charset="0"/>
                <a:ea typeface="MS PGothic" pitchFamily="34" charset="-128"/>
              </a:defRPr>
            </a:lvl5pPr>
            <a:lvl6pPr marL="2514600" eaLnBrk="0" fontAlgn="base" hangingPunct="0">
              <a:spcBef>
                <a:spcPts val="400"/>
              </a:spcBef>
              <a:spcAft>
                <a:spcPct val="0"/>
              </a:spcAft>
              <a:buClr>
                <a:srgbClr val="909465"/>
              </a:buClr>
              <a:buSzPct val="65000"/>
              <a:buFont typeface="Wingdings" pitchFamily="2" charset="2"/>
              <a:buChar char=""/>
              <a:defRPr sz="2000">
                <a:solidFill>
                  <a:schemeClr val="tx1"/>
                </a:solidFill>
                <a:latin typeface="Arial" pitchFamily="34" charset="0"/>
                <a:ea typeface="MS PGothic" pitchFamily="34" charset="-128"/>
              </a:defRPr>
            </a:lvl6pPr>
            <a:lvl7pPr marL="2971800" eaLnBrk="0" fontAlgn="base" hangingPunct="0">
              <a:spcBef>
                <a:spcPts val="400"/>
              </a:spcBef>
              <a:spcAft>
                <a:spcPct val="0"/>
              </a:spcAft>
              <a:buClr>
                <a:srgbClr val="909465"/>
              </a:buClr>
              <a:buSzPct val="65000"/>
              <a:buFont typeface="Wingdings" pitchFamily="2" charset="2"/>
              <a:buChar char=""/>
              <a:defRPr sz="2000">
                <a:solidFill>
                  <a:schemeClr val="tx1"/>
                </a:solidFill>
                <a:latin typeface="Arial" pitchFamily="34" charset="0"/>
                <a:ea typeface="MS PGothic" pitchFamily="34" charset="-128"/>
              </a:defRPr>
            </a:lvl7pPr>
            <a:lvl8pPr marL="3429000" eaLnBrk="0" fontAlgn="base" hangingPunct="0">
              <a:spcBef>
                <a:spcPts val="400"/>
              </a:spcBef>
              <a:spcAft>
                <a:spcPct val="0"/>
              </a:spcAft>
              <a:buClr>
                <a:srgbClr val="909465"/>
              </a:buClr>
              <a:buSzPct val="65000"/>
              <a:buFont typeface="Wingdings" pitchFamily="2" charset="2"/>
              <a:buChar char=""/>
              <a:defRPr sz="2000">
                <a:solidFill>
                  <a:schemeClr val="tx1"/>
                </a:solidFill>
                <a:latin typeface="Arial" pitchFamily="34" charset="0"/>
                <a:ea typeface="MS PGothic" pitchFamily="34" charset="-128"/>
              </a:defRPr>
            </a:lvl8pPr>
            <a:lvl9pPr marL="3886200" eaLnBrk="0" fontAlgn="base" hangingPunct="0">
              <a:spcBef>
                <a:spcPts val="400"/>
              </a:spcBef>
              <a:spcAft>
                <a:spcPct val="0"/>
              </a:spcAft>
              <a:buClr>
                <a:srgbClr val="909465"/>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50000"/>
              </a:spcBef>
              <a:defRPr/>
            </a:pPr>
            <a:r>
              <a:rPr lang="fr-BE" altLang="en-US" sz="1600" i="1" dirty="0">
                <a:solidFill>
                  <a:schemeClr val="bg1"/>
                </a:solidFill>
                <a:latin typeface="+mn-lt"/>
              </a:rPr>
              <a:t>National </a:t>
            </a:r>
            <a:r>
              <a:rPr lang="fr-BE" altLang="en-US" sz="1600" i="1" dirty="0" err="1">
                <a:solidFill>
                  <a:schemeClr val="bg1"/>
                </a:solidFill>
                <a:latin typeface="+mn-lt"/>
              </a:rPr>
              <a:t>level</a:t>
            </a:r>
            <a:r>
              <a:rPr lang="fr-BE" altLang="en-US" sz="1600" i="1" dirty="0">
                <a:solidFill>
                  <a:schemeClr val="bg1"/>
                </a:solidFill>
                <a:latin typeface="+mn-lt"/>
              </a:rPr>
              <a:t> </a:t>
            </a:r>
            <a:endParaRPr lang="en-GB" altLang="en-US" sz="1600" i="1" dirty="0">
              <a:solidFill>
                <a:schemeClr val="bg1"/>
              </a:solidFill>
              <a:latin typeface="+mn-lt"/>
            </a:endParaRPr>
          </a:p>
        </p:txBody>
      </p:sp>
      <p:sp>
        <p:nvSpPr>
          <p:cNvPr id="38932" name="Text Box 19"/>
          <p:cNvSpPr txBox="1">
            <a:spLocks noChangeArrowheads="1"/>
          </p:cNvSpPr>
          <p:nvPr/>
        </p:nvSpPr>
        <p:spPr bwMode="auto">
          <a:xfrm>
            <a:off x="785814" y="6233053"/>
            <a:ext cx="1384300" cy="3365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spcBef>
                <a:spcPct val="50000"/>
              </a:spcBef>
            </a:pPr>
            <a:r>
              <a:rPr lang="fr-BE" altLang="en-US" sz="1600" i="1" dirty="0">
                <a:solidFill>
                  <a:schemeClr val="bg1"/>
                </a:solidFill>
                <a:latin typeface="+mn-lt"/>
              </a:rPr>
              <a:t>EU </a:t>
            </a:r>
            <a:r>
              <a:rPr lang="fr-BE" altLang="en-US" sz="1600" i="1" dirty="0" err="1">
                <a:solidFill>
                  <a:schemeClr val="bg1"/>
                </a:solidFill>
                <a:latin typeface="+mn-lt"/>
              </a:rPr>
              <a:t>level</a:t>
            </a:r>
            <a:endParaRPr lang="en-GB" altLang="en-US" sz="1600" i="1" dirty="0">
              <a:solidFill>
                <a:schemeClr val="bg1"/>
              </a:solidFill>
              <a:latin typeface="+mn-lt"/>
            </a:endParaRPr>
          </a:p>
        </p:txBody>
      </p:sp>
      <p:sp>
        <p:nvSpPr>
          <p:cNvPr id="38933" name="Rectangle 14"/>
          <p:cNvSpPr>
            <a:spLocks noChangeArrowheads="1"/>
          </p:cNvSpPr>
          <p:nvPr/>
        </p:nvSpPr>
        <p:spPr bwMode="auto">
          <a:xfrm>
            <a:off x="2230685" y="6149709"/>
            <a:ext cx="7848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lnSpc>
                <a:spcPct val="105000"/>
              </a:lnSpc>
            </a:pPr>
            <a:r>
              <a:rPr lang="fr-BE" altLang="en-US" sz="2000" b="1" dirty="0" err="1">
                <a:latin typeface="+mn-lt"/>
              </a:rPr>
              <a:t>Annual</a:t>
            </a:r>
            <a:r>
              <a:rPr lang="fr-BE" altLang="en-US" sz="2000" b="1" dirty="0">
                <a:latin typeface="+mn-lt"/>
              </a:rPr>
              <a:t> </a:t>
            </a:r>
            <a:r>
              <a:rPr lang="fr-BE" altLang="en-US" sz="2000" b="1" dirty="0" err="1">
                <a:latin typeface="+mn-lt"/>
              </a:rPr>
              <a:t>Growth</a:t>
            </a:r>
            <a:r>
              <a:rPr lang="fr-BE" altLang="en-US" sz="2000" b="1" dirty="0">
                <a:latin typeface="+mn-lt"/>
              </a:rPr>
              <a:t> Survey</a:t>
            </a:r>
          </a:p>
          <a:p>
            <a:pPr algn="ctr" eaLnBrk="1" hangingPunct="1">
              <a:lnSpc>
                <a:spcPct val="105000"/>
              </a:lnSpc>
            </a:pPr>
            <a:r>
              <a:rPr lang="fr-BE" altLang="en-US" sz="2000" b="1" dirty="0">
                <a:latin typeface="+mn-lt"/>
              </a:rPr>
              <a:t>Country </a:t>
            </a:r>
            <a:r>
              <a:rPr lang="fr-BE" altLang="en-US" sz="2000" b="1" dirty="0" err="1">
                <a:latin typeface="+mn-lt"/>
              </a:rPr>
              <a:t>Specific</a:t>
            </a:r>
            <a:r>
              <a:rPr lang="fr-BE" altLang="en-US" sz="2000" b="1" dirty="0">
                <a:latin typeface="+mn-lt"/>
              </a:rPr>
              <a:t> </a:t>
            </a:r>
            <a:r>
              <a:rPr lang="fr-BE" altLang="en-US" sz="2000" b="1" dirty="0" err="1">
                <a:latin typeface="+mn-lt"/>
              </a:rPr>
              <a:t>Recommendations</a:t>
            </a:r>
            <a:endParaRPr lang="fr-BE" altLang="en-US" sz="2000" b="1" dirty="0">
              <a:latin typeface="+mn-lt"/>
            </a:endParaRPr>
          </a:p>
        </p:txBody>
      </p:sp>
      <p:sp>
        <p:nvSpPr>
          <p:cNvPr id="38934" name="Line 18"/>
          <p:cNvSpPr>
            <a:spLocks noChangeShapeType="1"/>
          </p:cNvSpPr>
          <p:nvPr/>
        </p:nvSpPr>
        <p:spPr bwMode="auto">
          <a:xfrm>
            <a:off x="1843088" y="4565382"/>
            <a:ext cx="82931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AutoShape 9"/>
          <p:cNvSpPr>
            <a:spLocks noChangeArrowheads="1"/>
          </p:cNvSpPr>
          <p:nvPr/>
        </p:nvSpPr>
        <p:spPr bwMode="auto">
          <a:xfrm>
            <a:off x="9195715" y="2299135"/>
            <a:ext cx="215900" cy="288925"/>
          </a:xfrm>
          <a:prstGeom prst="downArrow">
            <a:avLst>
              <a:gd name="adj1" fmla="val 50000"/>
              <a:gd name="adj2" fmla="val 33456"/>
            </a:avLst>
          </a:prstGeom>
          <a:solidFill>
            <a:schemeClr val="accent1">
              <a:lumMod val="50000"/>
            </a:schemeClr>
          </a:solidFill>
          <a:ln w="9525">
            <a:noFill/>
            <a:miter lim="800000"/>
            <a:headEnd/>
            <a:tailEnd/>
          </a:ln>
          <a:effectLst>
            <a:outerShdw blurRad="50800" dist="38100" dir="8100000" algn="tr" rotWithShape="0">
              <a:prstClr val="black">
                <a:alpha val="40000"/>
              </a:prstClr>
            </a:outerShdw>
          </a:effec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
        <p:nvSpPr>
          <p:cNvPr id="28" name="Rectangle 6"/>
          <p:cNvSpPr>
            <a:spLocks noChangeArrowheads="1"/>
          </p:cNvSpPr>
          <p:nvPr/>
        </p:nvSpPr>
        <p:spPr bwMode="auto">
          <a:xfrm>
            <a:off x="4755396" y="2601078"/>
            <a:ext cx="1366836" cy="56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b="1" dirty="0" err="1">
                <a:latin typeface="+mn-lt"/>
              </a:rPr>
              <a:t>Macroeconomic</a:t>
            </a:r>
            <a:br>
              <a:rPr lang="fr-BE" altLang="en-US" b="1" dirty="0">
                <a:latin typeface="+mn-lt"/>
              </a:rPr>
            </a:br>
            <a:r>
              <a:rPr lang="fr-BE" altLang="en-US" b="1" dirty="0">
                <a:latin typeface="+mn-lt"/>
              </a:rPr>
              <a:t>scoreboard</a:t>
            </a:r>
            <a:endParaRPr lang="en-GB" altLang="en-US" b="1" dirty="0">
              <a:latin typeface="+mn-lt"/>
            </a:endParaRPr>
          </a:p>
        </p:txBody>
      </p:sp>
      <p:sp>
        <p:nvSpPr>
          <p:cNvPr id="29" name="AutoShape 9"/>
          <p:cNvSpPr>
            <a:spLocks noChangeArrowheads="1"/>
          </p:cNvSpPr>
          <p:nvPr/>
        </p:nvSpPr>
        <p:spPr bwMode="auto">
          <a:xfrm>
            <a:off x="2471485" y="3234646"/>
            <a:ext cx="152400" cy="227261"/>
          </a:xfrm>
          <a:prstGeom prst="downArrow">
            <a:avLst>
              <a:gd name="adj1" fmla="val 50000"/>
              <a:gd name="adj2" fmla="val 33456"/>
            </a:avLst>
          </a:prstGeom>
          <a:solidFill>
            <a:schemeClr val="accent5">
              <a:lumMod val="50000"/>
            </a:schemeClr>
          </a:solidFill>
          <a:ln w="9525">
            <a:noFill/>
            <a:miter lim="800000"/>
            <a:headEnd/>
            <a:tailEnd/>
          </a:ln>
          <a:effectLst>
            <a:outerShdw blurRad="50800" dist="38100" dir="8100000" algn="tr" rotWithShape="0">
              <a:prstClr val="black">
                <a:alpha val="40000"/>
              </a:prstClr>
            </a:outerShdw>
          </a:effec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
        <p:nvSpPr>
          <p:cNvPr id="30" name="AutoShape 9"/>
          <p:cNvSpPr>
            <a:spLocks noChangeArrowheads="1"/>
          </p:cNvSpPr>
          <p:nvPr/>
        </p:nvSpPr>
        <p:spPr bwMode="auto">
          <a:xfrm>
            <a:off x="9259215" y="3240166"/>
            <a:ext cx="152400" cy="227261"/>
          </a:xfrm>
          <a:prstGeom prst="downArrow">
            <a:avLst>
              <a:gd name="adj1" fmla="val 50000"/>
              <a:gd name="adj2" fmla="val 33456"/>
            </a:avLst>
          </a:prstGeom>
          <a:solidFill>
            <a:schemeClr val="accent1">
              <a:lumMod val="50000"/>
            </a:schemeClr>
          </a:solidFill>
          <a:ln w="9525">
            <a:noFill/>
            <a:miter lim="800000"/>
            <a:headEnd/>
            <a:tailEnd/>
          </a:ln>
          <a:effectLst>
            <a:outerShdw blurRad="50800" dist="38100" dir="8100000" algn="tr" rotWithShape="0">
              <a:prstClr val="black">
                <a:alpha val="40000"/>
              </a:prstClr>
            </a:outerShdw>
          </a:effec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
        <p:nvSpPr>
          <p:cNvPr id="3" name="Title 2"/>
          <p:cNvSpPr>
            <a:spLocks noGrp="1"/>
          </p:cNvSpPr>
          <p:nvPr>
            <p:ph type="title"/>
          </p:nvPr>
        </p:nvSpPr>
        <p:spPr>
          <a:xfrm>
            <a:off x="787880" y="78418"/>
            <a:ext cx="10515600" cy="1325563"/>
          </a:xfrm>
        </p:spPr>
        <p:txBody>
          <a:bodyPr>
            <a:noAutofit/>
          </a:bodyPr>
          <a:lstStyle/>
          <a:p>
            <a:r>
              <a:rPr lang="en-GB" dirty="0"/>
              <a:t>Hybrid legal architecture</a:t>
            </a:r>
          </a:p>
        </p:txBody>
      </p:sp>
      <p:sp>
        <p:nvSpPr>
          <p:cNvPr id="38917" name="Rectangle 7"/>
          <p:cNvSpPr>
            <a:spLocks noChangeArrowheads="1"/>
          </p:cNvSpPr>
          <p:nvPr/>
        </p:nvSpPr>
        <p:spPr bwMode="auto">
          <a:xfrm>
            <a:off x="7897692" y="1412066"/>
            <a:ext cx="3065075" cy="890718"/>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sz="1800" b="1" dirty="0">
                <a:solidFill>
                  <a:schemeClr val="bg1"/>
                </a:solidFill>
                <a:latin typeface="+mn-lt"/>
              </a:rPr>
              <a:t>Europe 2020</a:t>
            </a:r>
            <a:br>
              <a:rPr lang="fr-BE" altLang="en-US" sz="1800" b="1" dirty="0">
                <a:solidFill>
                  <a:schemeClr val="bg1"/>
                </a:solidFill>
                <a:latin typeface="+mn-lt"/>
              </a:rPr>
            </a:br>
            <a:r>
              <a:rPr lang="fr-BE" altLang="en-US" sz="1800" b="1" dirty="0">
                <a:solidFill>
                  <a:schemeClr val="bg1"/>
                </a:solidFill>
                <a:latin typeface="+mn-lt"/>
              </a:rPr>
              <a:t>headline </a:t>
            </a:r>
            <a:r>
              <a:rPr lang="fr-BE" altLang="en-US" sz="1800" b="1" dirty="0" err="1">
                <a:solidFill>
                  <a:schemeClr val="bg1"/>
                </a:solidFill>
                <a:latin typeface="+mn-lt"/>
              </a:rPr>
              <a:t>targets</a:t>
            </a:r>
            <a:r>
              <a:rPr lang="fr-BE" altLang="en-US" sz="1800" dirty="0">
                <a:solidFill>
                  <a:schemeClr val="bg1"/>
                </a:solidFill>
                <a:latin typeface="+mn-lt"/>
              </a:rPr>
              <a:t> </a:t>
            </a:r>
            <a:endParaRPr lang="en-GB" altLang="en-US" sz="1800" dirty="0">
              <a:solidFill>
                <a:schemeClr val="bg1"/>
              </a:solidFill>
              <a:latin typeface="+mn-lt"/>
            </a:endParaRPr>
          </a:p>
        </p:txBody>
      </p:sp>
      <p:sp>
        <p:nvSpPr>
          <p:cNvPr id="38924" name="Rectangle 11"/>
          <p:cNvSpPr>
            <a:spLocks noChangeArrowheads="1"/>
          </p:cNvSpPr>
          <p:nvPr/>
        </p:nvSpPr>
        <p:spPr bwMode="auto">
          <a:xfrm>
            <a:off x="6059215" y="4990843"/>
            <a:ext cx="2416474" cy="7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sz="2000" b="1" dirty="0">
                <a:latin typeface="+mn-lt"/>
              </a:rPr>
              <a:t>National </a:t>
            </a:r>
            <a:r>
              <a:rPr lang="fr-BE" altLang="en-US" sz="2000" b="1" dirty="0" err="1">
                <a:latin typeface="+mn-lt"/>
              </a:rPr>
              <a:t>Reform</a:t>
            </a:r>
            <a:r>
              <a:rPr lang="fr-BE" altLang="en-US" sz="2000" b="1" dirty="0">
                <a:latin typeface="+mn-lt"/>
              </a:rPr>
              <a:t> Programmes  </a:t>
            </a:r>
            <a:endParaRPr lang="en-GB" altLang="en-US" sz="2000" b="1" dirty="0">
              <a:latin typeface="+mn-lt"/>
            </a:endParaRPr>
          </a:p>
        </p:txBody>
      </p:sp>
      <p:sp>
        <p:nvSpPr>
          <p:cNvPr id="31" name="Rectangle 6"/>
          <p:cNvSpPr>
            <a:spLocks noChangeArrowheads="1"/>
          </p:cNvSpPr>
          <p:nvPr/>
        </p:nvSpPr>
        <p:spPr bwMode="auto">
          <a:xfrm>
            <a:off x="2135075" y="2599010"/>
            <a:ext cx="1366836" cy="56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b="1" dirty="0">
                <a:latin typeface="+mn-lt"/>
              </a:rPr>
              <a:t>Medium-term Budgetary    </a:t>
            </a:r>
            <a:br>
              <a:rPr lang="fr-BE" altLang="en-US" b="1" dirty="0">
                <a:latin typeface="+mn-lt"/>
              </a:rPr>
            </a:br>
            <a:r>
              <a:rPr lang="fr-BE" altLang="en-US" b="1" dirty="0">
                <a:latin typeface="+mn-lt"/>
              </a:rPr>
              <a:t>Objectives (MTO)</a:t>
            </a:r>
            <a:endParaRPr lang="en-GB" altLang="en-US" b="1" dirty="0">
              <a:latin typeface="+mn-lt"/>
            </a:endParaRPr>
          </a:p>
        </p:txBody>
      </p:sp>
      <p:sp>
        <p:nvSpPr>
          <p:cNvPr id="34" name="Rectangle 8"/>
          <p:cNvSpPr>
            <a:spLocks noChangeArrowheads="1"/>
          </p:cNvSpPr>
          <p:nvPr/>
        </p:nvSpPr>
        <p:spPr bwMode="auto">
          <a:xfrm>
            <a:off x="4115897" y="1406951"/>
            <a:ext cx="2403959" cy="787054"/>
          </a:xfrm>
          <a:prstGeom prst="rect">
            <a:avLst/>
          </a:prstGeom>
          <a:ln/>
          <a:extLst/>
        </p:spPr>
        <p:style>
          <a:lnRef idx="0">
            <a:schemeClr val="accent5"/>
          </a:lnRef>
          <a:fillRef idx="3">
            <a:schemeClr val="accent5"/>
          </a:fillRef>
          <a:effectRef idx="3">
            <a:schemeClr val="accent5"/>
          </a:effectRef>
          <a:fontRef idx="minor">
            <a:schemeClr val="lt1"/>
          </a:fontRef>
        </p:style>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BE" altLang="en-US" sz="1800" b="1" dirty="0">
                <a:solidFill>
                  <a:schemeClr val="bg1"/>
                </a:solidFill>
                <a:latin typeface="+mn-lt"/>
              </a:rPr>
              <a:t>TFEU Art. 121</a:t>
            </a:r>
            <a:br>
              <a:rPr lang="fr-BE" altLang="en-US" sz="1800" b="1" dirty="0">
                <a:solidFill>
                  <a:schemeClr val="bg1"/>
                </a:solidFill>
                <a:latin typeface="+mn-lt"/>
              </a:rPr>
            </a:br>
            <a:r>
              <a:rPr lang="fr-BE" altLang="en-US" sz="1800" b="1" dirty="0">
                <a:solidFill>
                  <a:schemeClr val="bg1"/>
                </a:solidFill>
                <a:latin typeface="+mn-lt"/>
              </a:rPr>
              <a:t>+ Six-Pack</a:t>
            </a:r>
            <a:endParaRPr lang="en-GB" altLang="en-US" sz="1800" b="1" dirty="0">
              <a:solidFill>
                <a:schemeClr val="bg1"/>
              </a:solidFill>
              <a:latin typeface="+mn-lt"/>
            </a:endParaRPr>
          </a:p>
        </p:txBody>
      </p:sp>
      <p:sp>
        <p:nvSpPr>
          <p:cNvPr id="35" name="AutoShape 9"/>
          <p:cNvSpPr>
            <a:spLocks noChangeArrowheads="1"/>
          </p:cNvSpPr>
          <p:nvPr/>
        </p:nvSpPr>
        <p:spPr bwMode="auto">
          <a:xfrm>
            <a:off x="5142569" y="3210421"/>
            <a:ext cx="152400" cy="227261"/>
          </a:xfrm>
          <a:prstGeom prst="downArrow">
            <a:avLst>
              <a:gd name="adj1" fmla="val 50000"/>
              <a:gd name="adj2" fmla="val 33456"/>
            </a:avLst>
          </a:prstGeom>
          <a:solidFill>
            <a:schemeClr val="accent5">
              <a:lumMod val="50000"/>
            </a:schemeClr>
          </a:solidFill>
          <a:ln w="9525">
            <a:noFill/>
            <a:miter lim="800000"/>
            <a:headEnd/>
            <a:tailEnd/>
          </a:ln>
          <a:effectLst>
            <a:outerShdw blurRad="50800" dist="38100" dir="8100000" algn="tr" rotWithShape="0">
              <a:prstClr val="black">
                <a:alpha val="40000"/>
              </a:prstClr>
            </a:outerShdw>
          </a:effec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
        <p:nvSpPr>
          <p:cNvPr id="40" name="AutoShape 9"/>
          <p:cNvSpPr>
            <a:spLocks noChangeArrowheads="1"/>
          </p:cNvSpPr>
          <p:nvPr/>
        </p:nvSpPr>
        <p:spPr bwMode="auto">
          <a:xfrm>
            <a:off x="2459108" y="2242781"/>
            <a:ext cx="215900" cy="288925"/>
          </a:xfrm>
          <a:prstGeom prst="downArrow">
            <a:avLst>
              <a:gd name="adj1" fmla="val 50000"/>
              <a:gd name="adj2" fmla="val 33456"/>
            </a:avLst>
          </a:prstGeom>
          <a:solidFill>
            <a:schemeClr val="accent5">
              <a:lumMod val="50000"/>
            </a:schemeClr>
          </a:solidFill>
          <a:ln w="9525">
            <a:noFill/>
            <a:miter lim="800000"/>
            <a:headEnd/>
            <a:tailEnd/>
          </a:ln>
          <a:effectLst>
            <a:outerShdw blurRad="50800" dist="38100" dir="8100000" algn="tr" rotWithShape="0">
              <a:prstClr val="black">
                <a:alpha val="40000"/>
              </a:prstClr>
            </a:outerShdw>
          </a:effec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
        <p:nvSpPr>
          <p:cNvPr id="41" name="AutoShape 9"/>
          <p:cNvSpPr>
            <a:spLocks noChangeArrowheads="1"/>
          </p:cNvSpPr>
          <p:nvPr/>
        </p:nvSpPr>
        <p:spPr bwMode="auto">
          <a:xfrm>
            <a:off x="5110819" y="2249880"/>
            <a:ext cx="215900" cy="288925"/>
          </a:xfrm>
          <a:prstGeom prst="downArrow">
            <a:avLst>
              <a:gd name="adj1" fmla="val 50000"/>
              <a:gd name="adj2" fmla="val 33456"/>
            </a:avLst>
          </a:prstGeom>
          <a:solidFill>
            <a:schemeClr val="accent5">
              <a:lumMod val="50000"/>
            </a:schemeClr>
          </a:solidFill>
          <a:ln w="9525">
            <a:noFill/>
            <a:miter lim="800000"/>
            <a:headEnd/>
            <a:tailEnd/>
          </a:ln>
          <a:effectLst>
            <a:outerShdw blurRad="50800" dist="38100" dir="8100000" algn="tr" rotWithShape="0">
              <a:prstClr val="black">
                <a:alpha val="40000"/>
              </a:prstClr>
            </a:outerShdw>
          </a:effectLst>
        </p:spPr>
        <p:txBody>
          <a:bodyPr wrap="none" anchor="ctr"/>
          <a:lstStyle>
            <a:lvl1pPr>
              <a:defRPr sz="2400">
                <a:solidFill>
                  <a:schemeClr val="tx1"/>
                </a:solidFill>
                <a:latin typeface="Century Gothic" panose="020B0502020202020204" pitchFamily="34" charset="0"/>
                <a:ea typeface="MS PGothic" panose="020B0600070205080204" pitchFamily="34" charset="-128"/>
              </a:defRPr>
            </a:lvl1pPr>
            <a:lvl2pPr marL="742950" indent="-285750">
              <a:defRPr sz="2400">
                <a:solidFill>
                  <a:schemeClr val="tx1"/>
                </a:solidFill>
                <a:latin typeface="Century Gothic" panose="020B0502020202020204" pitchFamily="34" charset="0"/>
                <a:ea typeface="MS PGothic" panose="020B0600070205080204" pitchFamily="34" charset="-128"/>
              </a:defRPr>
            </a:lvl2pPr>
            <a:lvl3pPr marL="1143000" indent="-228600">
              <a:defRPr sz="2400">
                <a:solidFill>
                  <a:schemeClr val="tx1"/>
                </a:solidFill>
                <a:latin typeface="Century Gothic" panose="020B0502020202020204" pitchFamily="34" charset="0"/>
                <a:ea typeface="MS PGothic" panose="020B0600070205080204" pitchFamily="34" charset="-128"/>
              </a:defRPr>
            </a:lvl3pPr>
            <a:lvl4pPr marL="1600200" indent="-228600">
              <a:defRPr sz="2400">
                <a:solidFill>
                  <a:schemeClr val="tx1"/>
                </a:solidFill>
                <a:latin typeface="Century Gothic" panose="020B0502020202020204" pitchFamily="34" charset="0"/>
                <a:ea typeface="MS PGothic" panose="020B0600070205080204" pitchFamily="34" charset="-128"/>
              </a:defRPr>
            </a:lvl4pPr>
            <a:lvl5pPr marL="2057400" indent="-228600">
              <a:defRPr sz="24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endParaRPr lang="fr-FR" altLang="en-US">
              <a:latin typeface="Calibri" panose="020F0502020204030204" pitchFamily="34" charset="0"/>
            </a:endParaRPr>
          </a:p>
        </p:txBody>
      </p:sp>
    </p:spTree>
    <p:extLst>
      <p:ext uri="{BB962C8B-B14F-4D97-AF65-F5344CB8AC3E}">
        <p14:creationId xmlns:p14="http://schemas.microsoft.com/office/powerpoint/2010/main" val="1309905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341386" y="0"/>
            <a:ext cx="11752139" cy="990600"/>
          </a:xfrm>
        </p:spPr>
        <p:txBody>
          <a:bodyPr>
            <a:noAutofit/>
          </a:bodyPr>
          <a:lstStyle/>
          <a:p>
            <a:r>
              <a:rPr lang="de-DE" altLang="fr-FR" dirty="0" err="1"/>
              <a:t>Let‘s</a:t>
            </a:r>
            <a:r>
              <a:rPr lang="de-DE" altLang="fr-FR" dirty="0"/>
              <a:t> </a:t>
            </a:r>
            <a:r>
              <a:rPr lang="de-DE" altLang="fr-FR" dirty="0" err="1"/>
              <a:t>proof</a:t>
            </a:r>
            <a:r>
              <a:rPr lang="de-DE" altLang="fr-FR" dirty="0"/>
              <a:t> it: Country Reports of the EC 2013-2016 </a:t>
            </a:r>
          </a:p>
        </p:txBody>
      </p:sp>
      <p:sp>
        <p:nvSpPr>
          <p:cNvPr id="45074" name="Textfeld 4"/>
          <p:cNvSpPr txBox="1">
            <a:spLocks noChangeArrowheads="1"/>
          </p:cNvSpPr>
          <p:nvPr/>
        </p:nvSpPr>
        <p:spPr bwMode="auto">
          <a:xfrm>
            <a:off x="2136449" y="6586915"/>
            <a:ext cx="69135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FF6700"/>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de-DE" altLang="fr-FR" sz="1100" i="1" dirty="0">
                <a:latin typeface="+mn-lt"/>
                <a:cs typeface="Arial" panose="020B0604020202020204" pitchFamily="34" charset="0"/>
              </a:rPr>
              <a:t>source</a:t>
            </a:r>
            <a:r>
              <a:rPr lang="de-DE" altLang="fr-FR" sz="1100" dirty="0">
                <a:latin typeface="+mn-lt"/>
                <a:cs typeface="Arial" panose="020B0604020202020204" pitchFamily="34" charset="0"/>
              </a:rPr>
              <a:t>: European </a:t>
            </a:r>
            <a:r>
              <a:rPr lang="de-DE" altLang="fr-FR" sz="1100" dirty="0" err="1">
                <a:latin typeface="+mn-lt"/>
                <a:cs typeface="Arial" panose="020B0604020202020204" pitchFamily="34" charset="0"/>
              </a:rPr>
              <a:t>Commission</a:t>
            </a:r>
            <a:r>
              <a:rPr lang="de-DE" altLang="fr-FR" sz="1100" dirty="0">
                <a:latin typeface="+mn-lt"/>
                <a:cs typeface="Arial" panose="020B0604020202020204" pitchFamily="34" charset="0"/>
              </a:rPr>
              <a:t>, DG Environment (2015 </a:t>
            </a:r>
            <a:r>
              <a:rPr lang="de-DE" altLang="fr-FR" sz="1100" dirty="0" err="1">
                <a:latin typeface="+mn-lt"/>
                <a:cs typeface="Arial" panose="020B0604020202020204" pitchFamily="34" charset="0"/>
              </a:rPr>
              <a:t>and</a:t>
            </a:r>
            <a:r>
              <a:rPr lang="de-DE" altLang="fr-FR" sz="1100" dirty="0">
                <a:latin typeface="+mn-lt"/>
                <a:cs typeface="Arial" panose="020B0604020202020204" pitchFamily="34" charset="0"/>
              </a:rPr>
              <a:t> 2016) Country Reports</a:t>
            </a:r>
            <a:endParaRPr lang="de-DE" altLang="fr-FR" sz="2400" dirty="0">
              <a:latin typeface="+mn-lt"/>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449" y="904874"/>
            <a:ext cx="7074226" cy="573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34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72213" y="4195125"/>
            <a:ext cx="3038475" cy="399821"/>
          </a:xfrm>
        </p:spPr>
        <p:txBody>
          <a:bodyPr/>
          <a:lstStyle/>
          <a:p>
            <a:r>
              <a:rPr lang="en-GB" dirty="0"/>
              <a:t>Rozan Consten</a:t>
            </a:r>
          </a:p>
        </p:txBody>
      </p:sp>
      <p:sp>
        <p:nvSpPr>
          <p:cNvPr id="3" name="Text Placeholder 2"/>
          <p:cNvSpPr>
            <a:spLocks noGrp="1"/>
          </p:cNvSpPr>
          <p:nvPr>
            <p:ph type="body" sz="quarter" idx="14"/>
          </p:nvPr>
        </p:nvSpPr>
        <p:spPr>
          <a:xfrm>
            <a:off x="958147" y="4594946"/>
            <a:ext cx="3038475" cy="399821"/>
          </a:xfrm>
        </p:spPr>
        <p:txBody>
          <a:bodyPr>
            <a:normAutofit fontScale="77500" lnSpcReduction="20000"/>
          </a:bodyPr>
          <a:lstStyle/>
          <a:p>
            <a:r>
              <a:rPr lang="en-GB" dirty="0">
                <a:hlinkClick r:id="rId2"/>
              </a:rPr>
              <a:t>rozan.consten@green-budget.eu</a:t>
            </a:r>
            <a:r>
              <a:rPr lang="en-GB" dirty="0"/>
              <a:t> </a:t>
            </a:r>
          </a:p>
        </p:txBody>
      </p:sp>
      <p:sp>
        <p:nvSpPr>
          <p:cNvPr id="6" name="Rectangle 5"/>
          <p:cNvSpPr/>
          <p:nvPr/>
        </p:nvSpPr>
        <p:spPr>
          <a:xfrm>
            <a:off x="5290994" y="3800010"/>
            <a:ext cx="6096000" cy="1477328"/>
          </a:xfrm>
          <a:prstGeom prst="rect">
            <a:avLst/>
          </a:prstGeom>
          <a:solidFill>
            <a:schemeClr val="accent1">
              <a:lumMod val="40000"/>
              <a:lumOff val="60000"/>
              <a:alpha val="45000"/>
            </a:schemeClr>
          </a:solidFill>
        </p:spPr>
        <p:txBody>
          <a:bodyPr>
            <a:spAutoFit/>
          </a:bodyPr>
          <a:lstStyle/>
          <a:p>
            <a:pPr algn="just"/>
            <a:r>
              <a:rPr lang="en-GB" b="1" dirty="0">
                <a:solidFill>
                  <a:schemeClr val="accent2"/>
                </a:solidFill>
              </a:rPr>
              <a:t>Please join us and share our vision of Europe as a pioneer of green fiscal policy, green technology and a green economy!</a:t>
            </a:r>
          </a:p>
          <a:p>
            <a:pPr algn="just"/>
            <a:endParaRPr lang="en-GB" b="1" dirty="0">
              <a:solidFill>
                <a:schemeClr val="accent2"/>
              </a:solidFill>
            </a:endParaRPr>
          </a:p>
          <a:p>
            <a:pPr algn="just"/>
            <a:r>
              <a:rPr lang="en-GB" dirty="0">
                <a:solidFill>
                  <a:schemeClr val="accent2"/>
                </a:solidFill>
              </a:rPr>
              <a:t>Become</a:t>
            </a:r>
            <a:r>
              <a:rPr lang="de-DE" dirty="0">
                <a:solidFill>
                  <a:schemeClr val="accent2"/>
                </a:solidFill>
              </a:rPr>
              <a:t> </a:t>
            </a:r>
            <a:r>
              <a:rPr lang="en-GB" dirty="0">
                <a:solidFill>
                  <a:schemeClr val="accent2"/>
                </a:solidFill>
              </a:rPr>
              <a:t>member of GBE, and be a part of a unique, non-profit expert platform on environmental fiscal reform!</a:t>
            </a:r>
            <a:r>
              <a:rPr lang="de-DE" sz="600" b="1" dirty="0">
                <a:solidFill>
                  <a:srgbClr val="006600"/>
                </a:solidFill>
              </a:rPr>
              <a:t>.</a:t>
            </a:r>
            <a:endParaRPr lang="en-GB" dirty="0">
              <a:solidFill>
                <a:schemeClr val="accent2"/>
              </a:solidFill>
            </a:endParaRPr>
          </a:p>
        </p:txBody>
      </p:sp>
    </p:spTree>
    <p:extLst>
      <p:ext uri="{BB962C8B-B14F-4D97-AF65-F5344CB8AC3E}">
        <p14:creationId xmlns:p14="http://schemas.microsoft.com/office/powerpoint/2010/main" val="303303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374" y="1696340"/>
            <a:ext cx="3600626" cy="37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0" name="Titel 1"/>
          <p:cNvSpPr>
            <a:spLocks noGrp="1"/>
          </p:cNvSpPr>
          <p:nvPr>
            <p:ph type="title"/>
          </p:nvPr>
        </p:nvSpPr>
        <p:spPr>
          <a:xfrm>
            <a:off x="114396" y="160307"/>
            <a:ext cx="10515600" cy="1325563"/>
          </a:xfrm>
        </p:spPr>
        <p:txBody>
          <a:bodyPr/>
          <a:lstStyle/>
          <a:p>
            <a:r>
              <a:rPr lang="de-DE" altLang="en-US" dirty="0"/>
              <a:t>Green Budget </a:t>
            </a:r>
            <a:r>
              <a:rPr lang="de-DE" altLang="en-US" dirty="0" err="1"/>
              <a:t>Europe´s</a:t>
            </a:r>
            <a:r>
              <a:rPr lang="de-DE" altLang="en-US" dirty="0"/>
              <a:t> </a:t>
            </a:r>
            <a:r>
              <a:rPr lang="de-DE" altLang="en-US" dirty="0" err="1"/>
              <a:t>activities</a:t>
            </a:r>
            <a:r>
              <a:rPr lang="de-DE" altLang="en-US" dirty="0"/>
              <a:t> </a:t>
            </a:r>
          </a:p>
        </p:txBody>
      </p:sp>
      <p:sp>
        <p:nvSpPr>
          <p:cNvPr id="6" name="Inhaltsplatzhalter 5"/>
          <p:cNvSpPr>
            <a:spLocks noGrp="1"/>
          </p:cNvSpPr>
          <p:nvPr>
            <p:ph idx="1"/>
          </p:nvPr>
        </p:nvSpPr>
        <p:spPr>
          <a:xfrm>
            <a:off x="141709" y="1447676"/>
            <a:ext cx="8482411" cy="5178751"/>
          </a:xfrm>
        </p:spPr>
        <p:txBody>
          <a:bodyPr>
            <a:normAutofit fontScale="92500" lnSpcReduction="10000"/>
          </a:bodyPr>
          <a:lstStyle/>
          <a:p>
            <a:pPr>
              <a:buClr>
                <a:srgbClr val="006600"/>
              </a:buClr>
              <a:buSzPct val="80000"/>
            </a:pPr>
            <a:r>
              <a:rPr lang="en-GB" altLang="en-US" dirty="0">
                <a:solidFill>
                  <a:schemeClr val="tx1"/>
                </a:solidFill>
              </a:rPr>
              <a:t>Developing “alternative CSRs” and policy briefings </a:t>
            </a:r>
          </a:p>
          <a:p>
            <a:pPr>
              <a:buClr>
                <a:srgbClr val="006600"/>
              </a:buClr>
              <a:buSzPct val="80000"/>
            </a:pPr>
            <a:r>
              <a:rPr lang="en-GB" altLang="en-US" dirty="0">
                <a:solidFill>
                  <a:schemeClr val="tx1"/>
                </a:solidFill>
              </a:rPr>
              <a:t>Continuous capacity building among members and partners</a:t>
            </a:r>
          </a:p>
          <a:p>
            <a:pPr>
              <a:buClr>
                <a:srgbClr val="006600"/>
              </a:buClr>
              <a:buSzPct val="80000"/>
            </a:pPr>
            <a:r>
              <a:rPr lang="en-GB" altLang="en-US" dirty="0">
                <a:solidFill>
                  <a:schemeClr val="tx1"/>
                </a:solidFill>
              </a:rPr>
              <a:t>Organising conferences in Member States and Brussels   </a:t>
            </a:r>
          </a:p>
          <a:p>
            <a:pPr>
              <a:buClr>
                <a:srgbClr val="006600"/>
              </a:buClr>
              <a:buSzPct val="80000"/>
            </a:pPr>
            <a:r>
              <a:rPr lang="en-GB" altLang="en-US" dirty="0">
                <a:solidFill>
                  <a:schemeClr val="tx1"/>
                </a:solidFill>
                <a:sym typeface="Wingdings" panose="05000000000000000000" pitchFamily="2" charset="2"/>
              </a:rPr>
              <a:t>Lobby European Commission (Sec Gen, Juncker Cabinet and VP Cabinets, DG ECFIN, ENVI and CLIMATE), Hearings (EP), ESOs </a:t>
            </a:r>
          </a:p>
          <a:p>
            <a:pPr>
              <a:buClr>
                <a:srgbClr val="006600"/>
              </a:buClr>
              <a:buSzPct val="80000"/>
            </a:pPr>
            <a:r>
              <a:rPr lang="en-GB" altLang="en-US" dirty="0">
                <a:solidFill>
                  <a:schemeClr val="tx1"/>
                </a:solidFill>
                <a:sym typeface="Wingdings" panose="05000000000000000000" pitchFamily="2" charset="2"/>
              </a:rPr>
              <a:t>Member of European Commission Experts Group “Greening the European Semester”</a:t>
            </a:r>
          </a:p>
          <a:p>
            <a:pPr>
              <a:buClr>
                <a:srgbClr val="006600"/>
              </a:buClr>
              <a:buSzPct val="80000"/>
            </a:pPr>
            <a:r>
              <a:rPr lang="en-GB" altLang="en-US" dirty="0">
                <a:solidFill>
                  <a:schemeClr val="tx1"/>
                </a:solidFill>
                <a:sym typeface="Wingdings" panose="05000000000000000000" pitchFamily="2" charset="2"/>
              </a:rPr>
              <a:t>Monthly NGO Semester Roundtables (EEB, WWF, CEE </a:t>
            </a:r>
            <a:r>
              <a:rPr lang="en-GB" altLang="en-US" dirty="0" err="1">
                <a:solidFill>
                  <a:schemeClr val="tx1"/>
                </a:solidFill>
                <a:sym typeface="Wingdings" panose="05000000000000000000" pitchFamily="2" charset="2"/>
              </a:rPr>
              <a:t>Bankwatch</a:t>
            </a:r>
            <a:r>
              <a:rPr lang="en-GB" altLang="en-US" dirty="0">
                <a:solidFill>
                  <a:schemeClr val="tx1"/>
                </a:solidFill>
                <a:sym typeface="Wingdings" panose="05000000000000000000" pitchFamily="2" charset="2"/>
              </a:rPr>
              <a:t>, CAN, HEAL) in Brussels </a:t>
            </a:r>
            <a:endParaRPr lang="en-GB" altLang="en-US" dirty="0">
              <a:solidFill>
                <a:schemeClr val="tx1"/>
              </a:solidFill>
            </a:endParaRPr>
          </a:p>
          <a:p>
            <a:pPr>
              <a:buClr>
                <a:srgbClr val="006600"/>
              </a:buClr>
              <a:buSzPct val="80000"/>
            </a:pPr>
            <a:r>
              <a:rPr lang="en-GB" altLang="en-US" dirty="0">
                <a:solidFill>
                  <a:schemeClr val="tx1"/>
                </a:solidFill>
                <a:sym typeface="Wingdings" panose="05000000000000000000" pitchFamily="2" charset="2"/>
              </a:rPr>
              <a:t>EU Alliance for a democratic, social and sustainable European Semester (semesteralliance.net)</a:t>
            </a:r>
          </a:p>
          <a:p>
            <a:pPr>
              <a:buClr>
                <a:srgbClr val="006600"/>
              </a:buClr>
              <a:buSzPct val="80000"/>
            </a:pPr>
            <a:r>
              <a:rPr lang="en-GB" altLang="en-US" dirty="0">
                <a:solidFill>
                  <a:schemeClr val="tx1"/>
                </a:solidFill>
                <a:sym typeface="Wingdings" panose="05000000000000000000" pitchFamily="2" charset="2"/>
              </a:rPr>
              <a:t>Energy Union design options </a:t>
            </a:r>
          </a:p>
        </p:txBody>
      </p:sp>
      <p:pic>
        <p:nvPicPr>
          <p:cNvPr id="5123" name="Picture 3" descr="G:\5 Events\2014\2014-11 GBE Annual Conference\Pictures\Best Pictures\DSC04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187" y="4612593"/>
            <a:ext cx="2993875" cy="22454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5 Events\2014\2014-11 GBE Annual Conference\Pictures\Best Pictures\DSC043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477" y="0"/>
            <a:ext cx="2807294" cy="210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DF8259-15AB-4840-B4AC-6A1BE48E3123}" type="slidenum">
              <a:rPr lang="en-GB" smtClean="0"/>
              <a:pPr/>
              <a:t>28</a:t>
            </a:fld>
            <a:endParaRPr lang="en-GB" dirty="0"/>
          </a:p>
        </p:txBody>
      </p:sp>
      <p:sp>
        <p:nvSpPr>
          <p:cNvPr id="7" name="Title 6"/>
          <p:cNvSpPr>
            <a:spLocks noGrp="1"/>
          </p:cNvSpPr>
          <p:nvPr>
            <p:ph type="title"/>
          </p:nvPr>
        </p:nvSpPr>
        <p:spPr>
          <a:xfrm>
            <a:off x="619431" y="15881"/>
            <a:ext cx="12300155" cy="1690688"/>
          </a:xfrm>
        </p:spPr>
        <p:txBody>
          <a:bodyPr>
            <a:normAutofit/>
          </a:bodyPr>
          <a:lstStyle/>
          <a:p>
            <a:r>
              <a:rPr lang="de-DE" sz="4000" dirty="0"/>
              <a:t>2016 Annual Growth Survey</a:t>
            </a:r>
            <a:endParaRPr lang="en-GB" sz="4000" dirty="0"/>
          </a:p>
        </p:txBody>
      </p:sp>
      <p:pic>
        <p:nvPicPr>
          <p:cNvPr id="8" name="Picture 7"/>
          <p:cNvPicPr>
            <a:picLocks noChangeAspect="1"/>
          </p:cNvPicPr>
          <p:nvPr/>
        </p:nvPicPr>
        <p:blipFill>
          <a:blip r:embed="rId2"/>
          <a:stretch>
            <a:fillRect/>
          </a:stretch>
        </p:blipFill>
        <p:spPr>
          <a:xfrm>
            <a:off x="350348" y="1786597"/>
            <a:ext cx="11615149" cy="5071403"/>
          </a:xfrm>
          <a:prstGeom prst="rect">
            <a:avLst/>
          </a:prstGeom>
        </p:spPr>
      </p:pic>
      <p:sp>
        <p:nvSpPr>
          <p:cNvPr id="5" name="Textfeld 4"/>
          <p:cNvSpPr txBox="1">
            <a:spLocks noChangeArrowheads="1"/>
          </p:cNvSpPr>
          <p:nvPr/>
        </p:nvSpPr>
        <p:spPr bwMode="auto">
          <a:xfrm>
            <a:off x="577533" y="819820"/>
            <a:ext cx="11160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FF6700"/>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909465"/>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de-DE" altLang="en-US" sz="2400" dirty="0">
              <a:latin typeface="Century Gothic" panose="020B0502020202020204" pitchFamily="34" charset="0"/>
            </a:endParaRPr>
          </a:p>
          <a:p>
            <a:pPr eaLnBrk="1" hangingPunct="1">
              <a:spcBef>
                <a:spcPct val="0"/>
              </a:spcBef>
              <a:buClrTx/>
              <a:buSzTx/>
              <a:buFontTx/>
              <a:buNone/>
            </a:pPr>
            <a:r>
              <a:rPr lang="en-US" altLang="en-US" sz="2400" dirty="0">
                <a:latin typeface="+mn-lt"/>
              </a:rPr>
              <a:t>Main priority: Growth and Jobs –but what kind of growth and which jobs?  </a:t>
            </a:r>
          </a:p>
        </p:txBody>
      </p:sp>
    </p:spTree>
    <p:extLst>
      <p:ext uri="{BB962C8B-B14F-4D97-AF65-F5344CB8AC3E}">
        <p14:creationId xmlns:p14="http://schemas.microsoft.com/office/powerpoint/2010/main" val="1916941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5"/>
          <p:cNvSpPr>
            <a:spLocks noGrp="1"/>
          </p:cNvSpPr>
          <p:nvPr>
            <p:ph type="title"/>
          </p:nvPr>
        </p:nvSpPr>
        <p:spPr/>
        <p:txBody>
          <a:bodyPr/>
          <a:lstStyle/>
          <a:p>
            <a:r>
              <a:rPr lang="de-DE" dirty="0">
                <a:solidFill>
                  <a:schemeClr val="accent1">
                    <a:lumMod val="75000"/>
                  </a:schemeClr>
                </a:solidFill>
              </a:rPr>
              <a:t>The “Juncker Semester“: </a:t>
            </a:r>
            <a:r>
              <a:rPr lang="de-DE" dirty="0" err="1">
                <a:solidFill>
                  <a:schemeClr val="accent1">
                    <a:lumMod val="75000"/>
                  </a:schemeClr>
                </a:solidFill>
              </a:rPr>
              <a:t>Streamlining</a:t>
            </a:r>
            <a:endParaRPr lang="de-DE" altLang="fr-FR" dirty="0">
              <a:solidFill>
                <a:schemeClr val="accent1">
                  <a:lumMod val="75000"/>
                </a:schemeClr>
              </a:solidFill>
            </a:endParaRPr>
          </a:p>
        </p:txBody>
      </p:sp>
      <p:sp>
        <p:nvSpPr>
          <p:cNvPr id="2" name="Inhaltsplatzhalter 1"/>
          <p:cNvSpPr>
            <a:spLocks noGrp="1"/>
          </p:cNvSpPr>
          <p:nvPr>
            <p:ph idx="1"/>
          </p:nvPr>
        </p:nvSpPr>
        <p:spPr/>
        <p:txBody>
          <a:bodyPr/>
          <a:lstStyle/>
          <a:p>
            <a:endParaRPr lang="de-DE" dirty="0"/>
          </a:p>
        </p:txBody>
      </p:sp>
      <p:sp>
        <p:nvSpPr>
          <p:cNvPr id="8" name="Textfeld 7"/>
          <p:cNvSpPr txBox="1"/>
          <p:nvPr/>
        </p:nvSpPr>
        <p:spPr>
          <a:xfrm>
            <a:off x="994999" y="1741489"/>
            <a:ext cx="11000356" cy="4339650"/>
          </a:xfrm>
          <a:prstGeom prst="rect">
            <a:avLst/>
          </a:prstGeom>
          <a:noFill/>
        </p:spPr>
        <p:txBody>
          <a:bodyPr wrap="square">
            <a:spAutoFit/>
          </a:bodyPr>
          <a:lstStyle/>
          <a:p>
            <a:pPr>
              <a:defRPr/>
            </a:pPr>
            <a:endParaRPr lang="de-DE" sz="3200" b="1" dirty="0">
              <a:solidFill>
                <a:srgbClr val="006600"/>
              </a:solidFill>
              <a:latin typeface="+mj-lt"/>
            </a:endParaRPr>
          </a:p>
          <a:p>
            <a:pPr marL="457200" indent="-457200">
              <a:buClr>
                <a:srgbClr val="006600"/>
              </a:buClr>
              <a:buSzPct val="80000"/>
              <a:buFont typeface="Wingdings" pitchFamily="2" charset="2"/>
              <a:buChar char="§"/>
              <a:defRPr/>
            </a:pPr>
            <a:r>
              <a:rPr lang="de-DE" sz="3600" dirty="0" err="1">
                <a:solidFill>
                  <a:schemeClr val="tx1">
                    <a:lumMod val="95000"/>
                    <a:lumOff val="5000"/>
                  </a:schemeClr>
                </a:solidFill>
              </a:rPr>
              <a:t>Energy</a:t>
            </a:r>
            <a:r>
              <a:rPr lang="de-DE" sz="3600" dirty="0">
                <a:solidFill>
                  <a:schemeClr val="tx1">
                    <a:lumMod val="95000"/>
                    <a:lumOff val="5000"/>
                  </a:schemeClr>
                </a:solidFill>
              </a:rPr>
              <a:t> </a:t>
            </a:r>
            <a:r>
              <a:rPr lang="de-DE" sz="3600" dirty="0">
                <a:solidFill>
                  <a:schemeClr val="tx1">
                    <a:lumMod val="95000"/>
                    <a:lumOff val="5000"/>
                  </a:schemeClr>
                </a:solidFill>
                <a:sym typeface="Wingdings"/>
              </a:rPr>
              <a:t> </a:t>
            </a:r>
            <a:r>
              <a:rPr lang="de-DE" sz="3600" dirty="0" err="1">
                <a:solidFill>
                  <a:schemeClr val="tx1">
                    <a:lumMod val="95000"/>
                    <a:lumOff val="5000"/>
                  </a:schemeClr>
                </a:solidFill>
                <a:sym typeface="Wingdings"/>
              </a:rPr>
              <a:t>Energy</a:t>
            </a:r>
            <a:r>
              <a:rPr lang="de-DE" sz="3600" dirty="0">
                <a:solidFill>
                  <a:schemeClr val="tx1">
                    <a:lumMod val="95000"/>
                    <a:lumOff val="5000"/>
                  </a:schemeClr>
                </a:solidFill>
                <a:sym typeface="Wingdings"/>
              </a:rPr>
              <a:t> Union </a:t>
            </a:r>
          </a:p>
          <a:p>
            <a:pPr marL="457200" indent="-457200">
              <a:buClr>
                <a:srgbClr val="006600"/>
              </a:buClr>
              <a:buSzPct val="80000"/>
              <a:buFont typeface="Wingdings" pitchFamily="2" charset="2"/>
              <a:buChar char="§"/>
              <a:defRPr/>
            </a:pPr>
            <a:r>
              <a:rPr lang="de-DE" sz="3600" dirty="0" err="1">
                <a:solidFill>
                  <a:schemeClr val="tx1">
                    <a:lumMod val="95000"/>
                    <a:lumOff val="5000"/>
                  </a:schemeClr>
                </a:solidFill>
                <a:sym typeface="Wingdings"/>
              </a:rPr>
              <a:t>Climate</a:t>
            </a:r>
            <a:r>
              <a:rPr lang="de-DE" sz="3600" dirty="0">
                <a:solidFill>
                  <a:schemeClr val="tx1">
                    <a:lumMod val="95000"/>
                    <a:lumOff val="5000"/>
                  </a:schemeClr>
                </a:solidFill>
                <a:sym typeface="Wingdings"/>
              </a:rPr>
              <a:t>  ? </a:t>
            </a:r>
          </a:p>
          <a:p>
            <a:pPr marL="457200" indent="-457200">
              <a:buClr>
                <a:srgbClr val="006600"/>
              </a:buClr>
              <a:buSzPct val="80000"/>
              <a:buFont typeface="Wingdings" pitchFamily="2" charset="2"/>
              <a:buChar char="§"/>
              <a:defRPr/>
            </a:pPr>
            <a:r>
              <a:rPr lang="de-DE" sz="3600" dirty="0" err="1">
                <a:solidFill>
                  <a:schemeClr val="tx1">
                    <a:lumMod val="95000"/>
                    <a:lumOff val="5000"/>
                  </a:schemeClr>
                </a:solidFill>
              </a:rPr>
              <a:t>Less</a:t>
            </a:r>
            <a:r>
              <a:rPr lang="de-DE" sz="3600" dirty="0">
                <a:solidFill>
                  <a:schemeClr val="tx1">
                    <a:lumMod val="95000"/>
                    <a:lumOff val="5000"/>
                  </a:schemeClr>
                </a:solidFill>
              </a:rPr>
              <a:t> CSRs in line </a:t>
            </a:r>
            <a:r>
              <a:rPr lang="de-DE" sz="3600" dirty="0" err="1">
                <a:solidFill>
                  <a:schemeClr val="tx1">
                    <a:lumMod val="95000"/>
                    <a:lumOff val="5000"/>
                  </a:schemeClr>
                </a:solidFill>
              </a:rPr>
              <a:t>with</a:t>
            </a:r>
            <a:r>
              <a:rPr lang="de-DE" sz="3600" dirty="0">
                <a:solidFill>
                  <a:schemeClr val="tx1">
                    <a:lumMod val="95000"/>
                    <a:lumOff val="5000"/>
                  </a:schemeClr>
                </a:solidFill>
              </a:rPr>
              <a:t> </a:t>
            </a:r>
            <a:r>
              <a:rPr lang="de-DE" sz="3600" dirty="0" err="1">
                <a:solidFill>
                  <a:schemeClr val="tx1">
                    <a:lumMod val="95000"/>
                    <a:lumOff val="5000"/>
                  </a:schemeClr>
                </a:solidFill>
              </a:rPr>
              <a:t>Juncker´s</a:t>
            </a:r>
            <a:r>
              <a:rPr lang="de-DE" sz="3600" dirty="0">
                <a:solidFill>
                  <a:schemeClr val="tx1">
                    <a:lumMod val="95000"/>
                    <a:lumOff val="5000"/>
                  </a:schemeClr>
                </a:solidFill>
              </a:rPr>
              <a:t> 10 </a:t>
            </a:r>
            <a:r>
              <a:rPr lang="de-DE" sz="3600" dirty="0" err="1">
                <a:solidFill>
                  <a:schemeClr val="tx1">
                    <a:lumMod val="95000"/>
                    <a:lumOff val="5000"/>
                  </a:schemeClr>
                </a:solidFill>
              </a:rPr>
              <a:t>priorities</a:t>
            </a:r>
            <a:endParaRPr lang="de-DE" sz="3600" dirty="0">
              <a:solidFill>
                <a:schemeClr val="tx1">
                  <a:lumMod val="95000"/>
                  <a:lumOff val="5000"/>
                </a:schemeClr>
              </a:solidFill>
            </a:endParaRPr>
          </a:p>
          <a:p>
            <a:pPr marL="457200" indent="-457200">
              <a:buClr>
                <a:srgbClr val="006600"/>
              </a:buClr>
              <a:buSzPct val="80000"/>
              <a:buFont typeface="Wingdings" pitchFamily="2" charset="2"/>
              <a:buChar char="§"/>
              <a:defRPr/>
            </a:pPr>
            <a:r>
              <a:rPr lang="de-DE" sz="3600" dirty="0">
                <a:solidFill>
                  <a:schemeClr val="tx1">
                    <a:lumMod val="95000"/>
                    <a:lumOff val="5000"/>
                  </a:schemeClr>
                </a:solidFill>
              </a:rPr>
              <a:t>CSRs need to deliver within 18 month  </a:t>
            </a:r>
          </a:p>
          <a:p>
            <a:pPr marL="457200" indent="-457200">
              <a:buClr>
                <a:srgbClr val="006600"/>
              </a:buClr>
              <a:buSzPct val="80000"/>
              <a:buFont typeface="Wingdings" pitchFamily="2" charset="2"/>
              <a:buChar char="§"/>
              <a:defRPr/>
            </a:pPr>
            <a:r>
              <a:rPr lang="de-DE" sz="3600" dirty="0">
                <a:solidFill>
                  <a:schemeClr val="tx1">
                    <a:lumMod val="95000"/>
                    <a:lumOff val="5000"/>
                  </a:schemeClr>
                </a:solidFill>
              </a:rPr>
              <a:t>Eurozone CSRs </a:t>
            </a:r>
            <a:r>
              <a:rPr lang="de-DE" sz="3600">
                <a:solidFill>
                  <a:schemeClr val="tx1">
                    <a:lumMod val="95000"/>
                    <a:lumOff val="5000"/>
                  </a:schemeClr>
                </a:solidFill>
              </a:rPr>
              <a:t>in November </a:t>
            </a:r>
            <a:r>
              <a:rPr lang="de-DE" sz="3600" dirty="0">
                <a:solidFill>
                  <a:schemeClr val="tx1">
                    <a:lumMod val="95000"/>
                    <a:lumOff val="5000"/>
                  </a:schemeClr>
                </a:solidFill>
              </a:rPr>
              <a:t>(together with AGS)</a:t>
            </a:r>
          </a:p>
          <a:p>
            <a:pPr eaLnBrk="1" hangingPunct="1">
              <a:defRPr/>
            </a:pPr>
            <a:endParaRPr lang="de-DE" sz="2800" b="1" dirty="0">
              <a:solidFill>
                <a:schemeClr val="tx1">
                  <a:lumMod val="95000"/>
                  <a:lumOff val="5000"/>
                </a:schemeClr>
              </a:solidFill>
            </a:endParaRPr>
          </a:p>
          <a:p>
            <a:pPr eaLnBrk="1" hangingPunct="1">
              <a:defRPr/>
            </a:pPr>
            <a:endParaRPr lang="de-DE" dirty="0"/>
          </a:p>
          <a:p>
            <a:pPr eaLnBrk="1" hangingPunct="1">
              <a:defRPr/>
            </a:pPr>
            <a:endParaRPr lang="de-DE" dirty="0"/>
          </a:p>
        </p:txBody>
      </p:sp>
    </p:spTree>
    <p:extLst>
      <p:ext uri="{BB962C8B-B14F-4D97-AF65-F5344CB8AC3E}">
        <p14:creationId xmlns:p14="http://schemas.microsoft.com/office/powerpoint/2010/main" val="395222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91" y="346652"/>
            <a:ext cx="10515600" cy="1325563"/>
          </a:xfrm>
        </p:spPr>
        <p:txBody>
          <a:bodyPr/>
          <a:lstStyle/>
          <a:p>
            <a:r>
              <a:rPr lang="es-ES" dirty="0"/>
              <a:t>Contenido</a:t>
            </a:r>
          </a:p>
        </p:txBody>
      </p:sp>
      <p:sp>
        <p:nvSpPr>
          <p:cNvPr id="3" name="Content Placeholder 2"/>
          <p:cNvSpPr>
            <a:spLocks noGrp="1"/>
          </p:cNvSpPr>
          <p:nvPr>
            <p:ph idx="1"/>
          </p:nvPr>
        </p:nvSpPr>
        <p:spPr>
          <a:xfrm>
            <a:off x="496455" y="1624646"/>
            <a:ext cx="8204200" cy="4351338"/>
          </a:xfrm>
        </p:spPr>
        <p:txBody>
          <a:bodyPr>
            <a:noAutofit/>
          </a:bodyPr>
          <a:lstStyle/>
          <a:p>
            <a:pPr marL="657225" indent="-571500">
              <a:tabLst>
                <a:tab pos="84138" algn="l"/>
              </a:tabLst>
            </a:pPr>
            <a:r>
              <a:rPr lang="es-ES" sz="3600" dirty="0"/>
              <a:t>Acuerdos internacionales</a:t>
            </a:r>
          </a:p>
          <a:p>
            <a:pPr marL="657225" indent="-571500"/>
            <a:r>
              <a:rPr lang="es-ES" sz="3600" dirty="0"/>
              <a:t>Compromisos y reglamentos de la UE</a:t>
            </a:r>
          </a:p>
          <a:p>
            <a:pPr marL="657225" indent="-571500"/>
            <a:r>
              <a:rPr lang="es-ES" sz="3600" dirty="0"/>
              <a:t>España en comparación</a:t>
            </a:r>
          </a:p>
          <a:p>
            <a:pPr marL="657225" indent="-571500"/>
            <a:r>
              <a:rPr lang="es-ES" sz="3600" dirty="0"/>
              <a:t>Ejemplos de fiscalidad ambiental en otros países</a:t>
            </a:r>
          </a:p>
          <a:p>
            <a:pPr marL="657225" indent="-571500"/>
            <a:r>
              <a:rPr lang="es-ES" sz="3600" dirty="0"/>
              <a:t>Enseñanzas adquiridas</a:t>
            </a:r>
          </a:p>
          <a:p>
            <a:pPr marL="657225" indent="-571500"/>
            <a:endParaRPr lang="es-E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5782" y="2289709"/>
            <a:ext cx="3426218" cy="22841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5782" y="4573854"/>
            <a:ext cx="3426218" cy="228414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5782" y="0"/>
            <a:ext cx="3426218" cy="2289710"/>
          </a:xfrm>
          <a:prstGeom prst="rect">
            <a:avLst/>
          </a:prstGeom>
        </p:spPr>
      </p:pic>
    </p:spTree>
    <p:extLst>
      <p:ext uri="{BB962C8B-B14F-4D97-AF65-F5344CB8AC3E}">
        <p14:creationId xmlns:p14="http://schemas.microsoft.com/office/powerpoint/2010/main" val="352348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62" y="187560"/>
            <a:ext cx="11546747" cy="1325563"/>
          </a:xfrm>
        </p:spPr>
        <p:txBody>
          <a:bodyPr/>
          <a:lstStyle/>
          <a:p>
            <a:r>
              <a:rPr lang="de-DE" dirty="0"/>
              <a:t>Climate and Energy in Annual Growth Surveys </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76684031"/>
              </p:ext>
            </p:extLst>
          </p:nvPr>
        </p:nvGraphicFramePr>
        <p:xfrm>
          <a:off x="595617" y="1221228"/>
          <a:ext cx="11056690" cy="4868631"/>
        </p:xfrm>
        <a:graphic>
          <a:graphicData uri="http://schemas.openxmlformats.org/drawingml/2006/table">
            <a:tbl>
              <a:tblPr firstRow="1" firstCol="1" bandRow="1">
                <a:tableStyleId>{5C22544A-7EE6-4342-B048-85BDC9FD1C3A}</a:tableStyleId>
              </a:tblPr>
              <a:tblGrid>
                <a:gridCol w="2613490">
                  <a:extLst>
                    <a:ext uri="{9D8B030D-6E8A-4147-A177-3AD203B41FA5}">
                      <a16:colId xmlns:a16="http://schemas.microsoft.com/office/drawing/2014/main" val="20000"/>
                    </a:ext>
                  </a:extLst>
                </a:gridCol>
                <a:gridCol w="1414978">
                  <a:extLst>
                    <a:ext uri="{9D8B030D-6E8A-4147-A177-3AD203B41FA5}">
                      <a16:colId xmlns:a16="http://schemas.microsoft.com/office/drawing/2014/main" val="20001"/>
                    </a:ext>
                  </a:extLst>
                </a:gridCol>
                <a:gridCol w="1416200">
                  <a:extLst>
                    <a:ext uri="{9D8B030D-6E8A-4147-A177-3AD203B41FA5}">
                      <a16:colId xmlns:a16="http://schemas.microsoft.com/office/drawing/2014/main" val="20002"/>
                    </a:ext>
                  </a:extLst>
                </a:gridCol>
                <a:gridCol w="1414978">
                  <a:extLst>
                    <a:ext uri="{9D8B030D-6E8A-4147-A177-3AD203B41FA5}">
                      <a16:colId xmlns:a16="http://schemas.microsoft.com/office/drawing/2014/main" val="20003"/>
                    </a:ext>
                  </a:extLst>
                </a:gridCol>
                <a:gridCol w="1416200">
                  <a:extLst>
                    <a:ext uri="{9D8B030D-6E8A-4147-A177-3AD203B41FA5}">
                      <a16:colId xmlns:a16="http://schemas.microsoft.com/office/drawing/2014/main" val="20004"/>
                    </a:ext>
                  </a:extLst>
                </a:gridCol>
                <a:gridCol w="1414978">
                  <a:extLst>
                    <a:ext uri="{9D8B030D-6E8A-4147-A177-3AD203B41FA5}">
                      <a16:colId xmlns:a16="http://schemas.microsoft.com/office/drawing/2014/main" val="20005"/>
                    </a:ext>
                  </a:extLst>
                </a:gridCol>
                <a:gridCol w="1365866">
                  <a:extLst>
                    <a:ext uri="{9D8B030D-6E8A-4147-A177-3AD203B41FA5}">
                      <a16:colId xmlns:a16="http://schemas.microsoft.com/office/drawing/2014/main" val="20006"/>
                    </a:ext>
                  </a:extLst>
                </a:gridCol>
              </a:tblGrid>
              <a:tr h="1013683">
                <a:tc>
                  <a:txBody>
                    <a:bodyPr/>
                    <a:lstStyle/>
                    <a:p>
                      <a:pPr algn="r">
                        <a:lnSpc>
                          <a:spcPct val="115000"/>
                        </a:lnSpc>
                        <a:spcAft>
                          <a:spcPts val="0"/>
                        </a:spcAft>
                      </a:pPr>
                      <a:r>
                        <a:rPr lang="de-DE" sz="2000" dirty="0">
                          <a:effectLst/>
                          <a:latin typeface="Calibri" panose="020F0502020204030204" pitchFamily="34" charset="0"/>
                          <a:ea typeface="Times New Roman" panose="02020603050405020304" pitchFamily="18" charset="0"/>
                          <a:cs typeface="Times New Roman" panose="02020603050405020304" pitchFamily="18" charset="0"/>
                        </a:rPr>
                        <a:t>Environmentally</a:t>
                      </a:r>
                      <a:r>
                        <a:rPr lang="de-DE" sz="2000" baseline="0" dirty="0">
                          <a:effectLst/>
                          <a:latin typeface="Calibri" panose="020F0502020204030204" pitchFamily="34" charset="0"/>
                          <a:ea typeface="Times New Roman" panose="02020603050405020304" pitchFamily="18" charset="0"/>
                          <a:cs typeface="Times New Roman" panose="02020603050405020304" pitchFamily="18" charset="0"/>
                        </a:rPr>
                        <a:t> Harmful Subsidies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15000"/>
                        </a:lnSpc>
                        <a:spcBef>
                          <a:spcPts val="1200"/>
                        </a:spcBef>
                        <a:spcAft>
                          <a:spcPts val="0"/>
                        </a:spcAft>
                      </a:pPr>
                      <a:endParaRPr lang="en-GB" sz="1000" kern="1200" dirty="0">
                        <a:solidFill>
                          <a:schemeClr val="dk1"/>
                        </a:solidFill>
                        <a:effectLst/>
                        <a:latin typeface="+mn-lt"/>
                        <a:ea typeface="+mn-ea"/>
                        <a:cs typeface="+mn-cs"/>
                      </a:endParaRPr>
                    </a:p>
                  </a:txBody>
                  <a:tcPr marL="44450" marR="44450" marT="0" marB="0" anchor="ctr">
                    <a:solidFill>
                      <a:schemeClr val="bg1"/>
                    </a:solidFill>
                  </a:tcPr>
                </a:tc>
                <a:tc>
                  <a:txBody>
                    <a:bodyPr/>
                    <a:lstStyle/>
                    <a:p>
                      <a:pPr marL="0" algn="ctr" defTabSz="914400" rtl="0" eaLnBrk="1" latinLnBrk="0" hangingPunct="1">
                        <a:lnSpc>
                          <a:spcPct val="115000"/>
                        </a:lnSpc>
                        <a:spcBef>
                          <a:spcPts val="1200"/>
                        </a:spcBef>
                        <a:spcAft>
                          <a:spcPts val="0"/>
                        </a:spcAft>
                      </a:pPr>
                      <a:r>
                        <a:rPr lang="en-GB" sz="1000" kern="1200" dirty="0">
                          <a:solidFill>
                            <a:schemeClr val="dk1"/>
                          </a:solidFill>
                          <a:effectLst/>
                          <a:latin typeface="+mn-lt"/>
                          <a:ea typeface="+mn-ea"/>
                          <a:cs typeface="+mn-cs"/>
                        </a:rPr>
                        <a:t> </a:t>
                      </a:r>
                    </a:p>
                  </a:txBody>
                  <a:tcPr marL="44450" marR="44450" marT="0" marB="0" anchor="ctr">
                    <a:solidFill>
                      <a:schemeClr val="bg1"/>
                    </a:solidFill>
                  </a:tcPr>
                </a:tc>
                <a:tc>
                  <a:txBody>
                    <a:bodyPr/>
                    <a:lstStyle/>
                    <a:p>
                      <a:pPr marL="0" algn="ctr" defTabSz="914400" rtl="0" eaLnBrk="1" latinLnBrk="0" hangingPunct="1">
                        <a:lnSpc>
                          <a:spcPct val="115000"/>
                        </a:lnSpc>
                        <a:spcBef>
                          <a:spcPts val="1200"/>
                        </a:spcBef>
                        <a:spcAft>
                          <a:spcPts val="0"/>
                        </a:spcAft>
                      </a:pPr>
                      <a:r>
                        <a:rPr lang="en-GB" sz="1000" kern="1200" dirty="0">
                          <a:solidFill>
                            <a:schemeClr val="dk1"/>
                          </a:solidFill>
                          <a:effectLst/>
                          <a:latin typeface="+mn-lt"/>
                          <a:ea typeface="+mn-ea"/>
                          <a:cs typeface="+mn-cs"/>
                        </a:rPr>
                        <a:t> </a:t>
                      </a:r>
                    </a:p>
                  </a:txBody>
                  <a:tcPr marL="44450" marR="44450" marT="0" marB="0" anchor="ctr">
                    <a:solidFill>
                      <a:schemeClr val="bg1"/>
                    </a:solidFill>
                  </a:tcPr>
                </a:tc>
                <a:tc>
                  <a:txBody>
                    <a:bodyPr/>
                    <a:lstStyle/>
                    <a:p>
                      <a:pPr marL="0" algn="ctr" defTabSz="914400" rtl="0" eaLnBrk="1" latinLnBrk="0" hangingPunct="1">
                        <a:lnSpc>
                          <a:spcPct val="115000"/>
                        </a:lnSpc>
                        <a:spcBef>
                          <a:spcPts val="1200"/>
                        </a:spcBef>
                        <a:spcAft>
                          <a:spcPts val="0"/>
                        </a:spcAft>
                      </a:pPr>
                      <a:r>
                        <a:rPr lang="en-GB" sz="1000" kern="1200" dirty="0">
                          <a:solidFill>
                            <a:schemeClr val="dk1"/>
                          </a:solidFill>
                          <a:effectLst/>
                          <a:latin typeface="+mn-lt"/>
                          <a:ea typeface="+mn-ea"/>
                          <a:cs typeface="+mn-cs"/>
                        </a:rPr>
                        <a:t> </a:t>
                      </a:r>
                    </a:p>
                  </a:txBody>
                  <a:tcPr marL="44450" marR="44450" marT="0" marB="0" anchor="ctr">
                    <a:solidFill>
                      <a:schemeClr val="bg1"/>
                    </a:solidFill>
                  </a:tcPr>
                </a:tc>
                <a:tc>
                  <a:txBody>
                    <a:bodyPr/>
                    <a:lstStyle/>
                    <a:p>
                      <a:pPr marL="0" algn="ctr" defTabSz="914400" rtl="0" eaLnBrk="1" latinLnBrk="0" hangingPunct="1">
                        <a:lnSpc>
                          <a:spcPct val="115000"/>
                        </a:lnSpc>
                        <a:spcBef>
                          <a:spcPts val="1200"/>
                        </a:spcBef>
                        <a:spcAft>
                          <a:spcPts val="0"/>
                        </a:spcAft>
                      </a:pPr>
                      <a:r>
                        <a:rPr lang="en-GB" sz="1000" kern="1200" dirty="0">
                          <a:solidFill>
                            <a:schemeClr val="dk1"/>
                          </a:solidFill>
                          <a:effectLst/>
                          <a:latin typeface="+mn-lt"/>
                          <a:ea typeface="+mn-ea"/>
                          <a:cs typeface="+mn-cs"/>
                        </a:rPr>
                        <a:t> </a:t>
                      </a:r>
                    </a:p>
                  </a:txBody>
                  <a:tcPr marL="44450" marR="44450" marT="0" marB="0" anchor="ctr">
                    <a:solidFill>
                      <a:schemeClr val="bg1"/>
                    </a:solidFill>
                  </a:tcPr>
                </a:tc>
                <a:tc>
                  <a:txBody>
                    <a:bodyPr/>
                    <a:lstStyle/>
                    <a:p>
                      <a:pPr marL="0" algn="ctr" defTabSz="914400" rtl="0" eaLnBrk="1" latinLnBrk="0" hangingPunct="1">
                        <a:lnSpc>
                          <a:spcPct val="115000"/>
                        </a:lnSpc>
                        <a:spcBef>
                          <a:spcPts val="1200"/>
                        </a:spcBef>
                        <a:spcAft>
                          <a:spcPts val="0"/>
                        </a:spcAft>
                      </a:pPr>
                      <a:r>
                        <a:rPr lang="en-GB" sz="1000" kern="1200" dirty="0">
                          <a:solidFill>
                            <a:schemeClr val="dk1"/>
                          </a:solidFill>
                          <a:effectLst/>
                          <a:latin typeface="+mn-lt"/>
                          <a:ea typeface="+mn-ea"/>
                          <a:cs typeface="+mn-cs"/>
                        </a:rPr>
                        <a:t> </a:t>
                      </a:r>
                    </a:p>
                  </a:txBody>
                  <a:tcPr marL="44450" marR="44450" marT="0" marB="0" anchor="ctr">
                    <a:solidFill>
                      <a:schemeClr val="bg1"/>
                    </a:solidFill>
                  </a:tcPr>
                </a:tc>
                <a:extLst>
                  <a:ext uri="{0D108BD9-81ED-4DB2-BD59-A6C34878D82A}">
                    <a16:rowId xmlns:a16="http://schemas.microsoft.com/office/drawing/2014/main" val="10000"/>
                  </a:ext>
                </a:extLst>
              </a:tr>
              <a:tr h="1013683">
                <a:tc>
                  <a:txBody>
                    <a:bodyPr/>
                    <a:lstStyle/>
                    <a:p>
                      <a:pPr algn="r">
                        <a:lnSpc>
                          <a:spcPct val="115000"/>
                        </a:lnSpc>
                        <a:spcBef>
                          <a:spcPts val="1200"/>
                        </a:spcBef>
                        <a:spcAft>
                          <a:spcPts val="0"/>
                        </a:spcAft>
                      </a:pPr>
                      <a:r>
                        <a:rPr lang="en-GB" sz="2000" dirty="0">
                          <a:effectLst/>
                        </a:rPr>
                        <a:t>Environmentally Tax Reform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1129468">
                <a:tc>
                  <a:txBody>
                    <a:bodyPr/>
                    <a:lstStyle/>
                    <a:p>
                      <a:pPr algn="r">
                        <a:lnSpc>
                          <a:spcPct val="115000"/>
                        </a:lnSpc>
                        <a:spcBef>
                          <a:spcPts val="1200"/>
                        </a:spcBef>
                        <a:spcAft>
                          <a:spcPts val="0"/>
                        </a:spcAft>
                      </a:pPr>
                      <a:r>
                        <a:rPr lang="de-DE" sz="2000" dirty="0">
                          <a:effectLst/>
                          <a:latin typeface="Calibri" panose="020F0502020204030204" pitchFamily="34" charset="0"/>
                          <a:ea typeface="Times New Roman" panose="02020603050405020304" pitchFamily="18" charset="0"/>
                          <a:cs typeface="Times New Roman" panose="02020603050405020304" pitchFamily="18" charset="0"/>
                        </a:rPr>
                        <a:t>Renewable</a:t>
                      </a:r>
                      <a:r>
                        <a:rPr lang="de-DE" sz="2000" baseline="0" dirty="0">
                          <a:effectLst/>
                          <a:latin typeface="Calibri" panose="020F0502020204030204" pitchFamily="34" charset="0"/>
                          <a:ea typeface="Times New Roman" panose="02020603050405020304" pitchFamily="18" charset="0"/>
                          <a:cs typeface="Times New Roman" panose="02020603050405020304" pitchFamily="18" charset="0"/>
                        </a:rPr>
                        <a:t> Energies and Energy Efficiency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013683">
                <a:tc>
                  <a:txBody>
                    <a:bodyPr/>
                    <a:lstStyle/>
                    <a:p>
                      <a:pPr algn="r">
                        <a:lnSpc>
                          <a:spcPct val="115000"/>
                        </a:lnSpc>
                        <a:spcBef>
                          <a:spcPts val="1200"/>
                        </a:spcBef>
                        <a:spcAft>
                          <a:spcPts val="0"/>
                        </a:spcAft>
                      </a:pPr>
                      <a:r>
                        <a:rPr lang="en-GB" sz="2000" dirty="0">
                          <a:effectLst/>
                        </a:rPr>
                        <a:t>Circular Economy and Resource Efficiency</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Bef>
                          <a:spcPts val="1200"/>
                        </a:spcBef>
                        <a:spcAft>
                          <a:spcPts val="0"/>
                        </a:spcAft>
                      </a:pPr>
                      <a:r>
                        <a:rPr lang="en-GB" sz="10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698114">
                <a:tc>
                  <a:txBody>
                    <a:bodyPr/>
                    <a:lstStyle/>
                    <a:p>
                      <a:pPr algn="ctr">
                        <a:lnSpc>
                          <a:spcPct val="115000"/>
                        </a:lnSpc>
                        <a:spcAft>
                          <a:spcPts val="0"/>
                        </a:spcAft>
                      </a:pPr>
                      <a:r>
                        <a:rPr lang="en-GB" sz="1000" dirty="0">
                          <a:effectLst/>
                          <a:highlight>
                            <a:srgbClr val="00FFFF"/>
                          </a:highligh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0"/>
                        </a:spcAft>
                      </a:pPr>
                      <a:r>
                        <a:rPr lang="en-GB" sz="3600" dirty="0">
                          <a:effectLst/>
                        </a:rPr>
                        <a:t>2011</a:t>
                      </a: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3600" dirty="0">
                          <a:effectLst/>
                        </a:rPr>
                        <a:t>2012</a:t>
                      </a: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3600" dirty="0">
                          <a:effectLst/>
                        </a:rPr>
                        <a:t>2013</a:t>
                      </a: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3600" dirty="0">
                          <a:effectLst/>
                        </a:rPr>
                        <a:t>2014</a:t>
                      </a: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3600" dirty="0">
                          <a:effectLst/>
                        </a:rPr>
                        <a:t>2015</a:t>
                      </a: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n-GB" sz="3600" dirty="0">
                          <a:effectLst/>
                        </a:rPr>
                        <a:t>2016</a:t>
                      </a:r>
                      <a:endParaRPr lang="en-GB" sz="4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a:xfrm>
            <a:off x="595617" y="6451728"/>
            <a:ext cx="5372563" cy="365125"/>
          </a:xfrm>
        </p:spPr>
        <p:txBody>
          <a:bodyPr/>
          <a:lstStyle/>
          <a:p>
            <a:r>
              <a:rPr lang="en-GB" sz="1400" i="1" dirty="0">
                <a:solidFill>
                  <a:schemeClr val="tx1"/>
                </a:solidFill>
              </a:rPr>
              <a:t>source</a:t>
            </a:r>
            <a:r>
              <a:rPr lang="en-GB" sz="1400" dirty="0">
                <a:solidFill>
                  <a:schemeClr val="tx1"/>
                </a:solidFill>
              </a:rPr>
              <a:t>: European Commission Annual Growth Surveys 2011-2016</a:t>
            </a:r>
          </a:p>
        </p:txBody>
      </p:sp>
      <p:sp>
        <p:nvSpPr>
          <p:cNvPr id="6" name="Slide Number Placeholder 5"/>
          <p:cNvSpPr>
            <a:spLocks noGrp="1"/>
          </p:cNvSpPr>
          <p:nvPr>
            <p:ph type="sldNum" sz="quarter" idx="12"/>
          </p:nvPr>
        </p:nvSpPr>
        <p:spPr/>
        <p:txBody>
          <a:bodyPr/>
          <a:lstStyle/>
          <a:p>
            <a:fld id="{6ADF8259-15AB-4840-B4AC-6A1BE48E3123}" type="slidenum">
              <a:rPr lang="en-GB" smtClean="0"/>
              <a:pPr/>
              <a:t>30</a:t>
            </a:fld>
            <a:endParaRPr lang="en-GB" dirty="0"/>
          </a:p>
        </p:txBody>
      </p:sp>
      <p:grpSp>
        <p:nvGrpSpPr>
          <p:cNvPr id="8" name="Group 7"/>
          <p:cNvGrpSpPr/>
          <p:nvPr/>
        </p:nvGrpSpPr>
        <p:grpSpPr>
          <a:xfrm>
            <a:off x="3209477" y="2646906"/>
            <a:ext cx="7667292" cy="2385445"/>
            <a:chOff x="-166" y="200872"/>
            <a:chExt cx="3864630" cy="1154076"/>
          </a:xfrm>
          <a:solidFill>
            <a:schemeClr val="accent1">
              <a:lumMod val="50000"/>
            </a:schemeClr>
          </a:solidFill>
        </p:grpSpPr>
        <p:sp>
          <p:nvSpPr>
            <p:cNvPr id="9" name="Rectangle 8"/>
            <p:cNvSpPr/>
            <p:nvPr/>
          </p:nvSpPr>
          <p:spPr>
            <a:xfrm>
              <a:off x="2423" y="200872"/>
              <a:ext cx="3204210" cy="126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p:cNvSpPr/>
            <p:nvPr/>
          </p:nvSpPr>
          <p:spPr>
            <a:xfrm>
              <a:off x="948463" y="1227997"/>
              <a:ext cx="2916001" cy="126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p:cNvSpPr/>
            <p:nvPr/>
          </p:nvSpPr>
          <p:spPr>
            <a:xfrm>
              <a:off x="-166" y="732768"/>
              <a:ext cx="3204376" cy="1269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 name="Rectangle 12"/>
          <p:cNvSpPr/>
          <p:nvPr/>
        </p:nvSpPr>
        <p:spPr>
          <a:xfrm>
            <a:off x="3209477" y="1601877"/>
            <a:ext cx="4890286" cy="2624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90942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85" y="18616"/>
            <a:ext cx="11776746" cy="1325563"/>
          </a:xfrm>
        </p:spPr>
        <p:txBody>
          <a:bodyPr>
            <a:normAutofit/>
          </a:bodyPr>
          <a:lstStyle/>
          <a:p>
            <a:r>
              <a:rPr lang="de-DE" dirty="0"/>
              <a:t>Scoreboard of Indicators 2017          </a:t>
            </a:r>
            <a:r>
              <a:rPr lang="de-DE" sz="3600" dirty="0"/>
              <a:t>Auxiliary Indicators</a:t>
            </a:r>
            <a:endParaRPr lang="en-GB" sz="3600" dirty="0"/>
          </a:p>
        </p:txBody>
      </p:sp>
      <p:pic>
        <p:nvPicPr>
          <p:cNvPr id="7" name="Content Placeholder 6"/>
          <p:cNvPicPr>
            <a:picLocks noGrp="1" noChangeAspect="1"/>
          </p:cNvPicPr>
          <p:nvPr>
            <p:ph idx="1"/>
          </p:nvPr>
        </p:nvPicPr>
        <p:blipFill>
          <a:blip r:embed="rId2"/>
          <a:stretch>
            <a:fillRect/>
          </a:stretch>
        </p:blipFill>
        <p:spPr>
          <a:xfrm>
            <a:off x="221485" y="1289485"/>
            <a:ext cx="7080248" cy="5307960"/>
          </a:xfrm>
          <a:prstGeom prst="rect">
            <a:avLst/>
          </a:prstGeom>
        </p:spPr>
      </p:pic>
      <p:sp>
        <p:nvSpPr>
          <p:cNvPr id="6" name="Slide Number Placeholder 5"/>
          <p:cNvSpPr>
            <a:spLocks noGrp="1"/>
          </p:cNvSpPr>
          <p:nvPr>
            <p:ph type="sldNum" sz="quarter" idx="12"/>
          </p:nvPr>
        </p:nvSpPr>
        <p:spPr/>
        <p:txBody>
          <a:bodyPr/>
          <a:lstStyle/>
          <a:p>
            <a:fld id="{6ADF8259-15AB-4840-B4AC-6A1BE48E3123}" type="slidenum">
              <a:rPr lang="en-GB" smtClean="0"/>
              <a:pPr/>
              <a:t>31</a:t>
            </a:fld>
            <a:endParaRPr lang="en-GB" dirty="0"/>
          </a:p>
        </p:txBody>
      </p:sp>
      <p:pic>
        <p:nvPicPr>
          <p:cNvPr id="8" name="Picture 7"/>
          <p:cNvPicPr>
            <a:picLocks noChangeAspect="1"/>
          </p:cNvPicPr>
          <p:nvPr/>
        </p:nvPicPr>
        <p:blipFill>
          <a:blip r:embed="rId3"/>
          <a:stretch>
            <a:fillRect/>
          </a:stretch>
        </p:blipFill>
        <p:spPr>
          <a:xfrm>
            <a:off x="7454837" y="1197918"/>
            <a:ext cx="4481524" cy="5660082"/>
          </a:xfrm>
          <a:prstGeom prst="rect">
            <a:avLst/>
          </a:prstGeom>
        </p:spPr>
      </p:pic>
      <p:sp>
        <p:nvSpPr>
          <p:cNvPr id="10" name="TextBox 9"/>
          <p:cNvSpPr txBox="1"/>
          <p:nvPr/>
        </p:nvSpPr>
        <p:spPr>
          <a:xfrm>
            <a:off x="7454837" y="117047"/>
            <a:ext cx="4807974" cy="646331"/>
          </a:xfrm>
          <a:prstGeom prst="rect">
            <a:avLst/>
          </a:prstGeom>
          <a:solidFill>
            <a:schemeClr val="bg1"/>
          </a:solidFill>
        </p:spPr>
        <p:txBody>
          <a:bodyPr wrap="square" rtlCol="0">
            <a:spAutoFit/>
          </a:bodyPr>
          <a:lstStyle/>
          <a:p>
            <a:endParaRPr lang="de-DE" dirty="0"/>
          </a:p>
          <a:p>
            <a:endParaRPr lang="en-GB" dirty="0"/>
          </a:p>
        </p:txBody>
      </p:sp>
      <p:sp>
        <p:nvSpPr>
          <p:cNvPr id="9" name="TextBox 8"/>
          <p:cNvSpPr txBox="1"/>
          <p:nvPr/>
        </p:nvSpPr>
        <p:spPr>
          <a:xfrm>
            <a:off x="7951512" y="544021"/>
            <a:ext cx="3814624" cy="5632311"/>
          </a:xfrm>
          <a:prstGeom prst="rect">
            <a:avLst/>
          </a:prstGeom>
          <a:solidFill>
            <a:schemeClr val="accent1">
              <a:lumMod val="50000"/>
            </a:schemeClr>
          </a:solidFill>
        </p:spPr>
        <p:txBody>
          <a:bodyPr wrap="square" rtlCol="0">
            <a:spAutoFit/>
          </a:bodyPr>
          <a:lstStyle/>
          <a:p>
            <a:r>
              <a:rPr lang="de-DE" sz="2400" b="1" dirty="0">
                <a:solidFill>
                  <a:schemeClr val="bg1"/>
                </a:solidFill>
              </a:rPr>
              <a:t>Resource efficiency indicator to be included in scoreboard of indicators</a:t>
            </a:r>
          </a:p>
          <a:p>
            <a:r>
              <a:rPr lang="de-DE" dirty="0">
                <a:solidFill>
                  <a:schemeClr val="bg1"/>
                </a:solidFill>
              </a:rPr>
              <a:t>RATIONALE: </a:t>
            </a:r>
          </a:p>
          <a:p>
            <a:pPr marL="285750" indent="-285750">
              <a:buFont typeface="Arial" panose="020B0604020202020204" pitchFamily="34" charset="0"/>
              <a:buChar char="•"/>
            </a:pPr>
            <a:r>
              <a:rPr lang="en-GB" dirty="0">
                <a:solidFill>
                  <a:schemeClr val="bg1"/>
                </a:solidFill>
              </a:rPr>
              <a:t>Further economic growth will only be possible if absolute decoupling from resource use is achieved</a:t>
            </a:r>
          </a:p>
          <a:p>
            <a:pPr marL="285750" indent="-285750">
              <a:buFont typeface="Arial" panose="020B0604020202020204" pitchFamily="34" charset="0"/>
              <a:buChar char="•"/>
            </a:pPr>
            <a:r>
              <a:rPr lang="en-GB" dirty="0">
                <a:solidFill>
                  <a:schemeClr val="bg1"/>
                </a:solidFill>
              </a:rPr>
              <a:t>Increasing resource efficiency leads to job creation and an increased supply security</a:t>
            </a:r>
          </a:p>
          <a:p>
            <a:pPr marL="285750" indent="-285750">
              <a:buFont typeface="Arial" panose="020B0604020202020204" pitchFamily="34" charset="0"/>
              <a:buChar char="•"/>
            </a:pPr>
            <a:r>
              <a:rPr lang="en-GB" dirty="0">
                <a:solidFill>
                  <a:schemeClr val="bg1"/>
                </a:solidFill>
              </a:rPr>
              <a:t>Increasing resource efficiency leads to lower environmental impacts, better health and a higher level of well-being</a:t>
            </a:r>
          </a:p>
          <a:p>
            <a:pPr marL="285750" indent="-285750">
              <a:buFont typeface="Arial" panose="020B0604020202020204" pitchFamily="34" charset="0"/>
              <a:buChar char="•"/>
            </a:pPr>
            <a:r>
              <a:rPr lang="de-DE" dirty="0">
                <a:solidFill>
                  <a:schemeClr val="bg1"/>
                </a:solidFill>
              </a:rPr>
              <a:t>Circular Economy has got to be embedded in the Semester </a:t>
            </a:r>
          </a:p>
          <a:p>
            <a:pPr marL="285750" indent="-285750">
              <a:buFont typeface="Arial" panose="020B0604020202020204" pitchFamily="34" charset="0"/>
              <a:buChar char="•"/>
            </a:pPr>
            <a:r>
              <a:rPr lang="en-GB" dirty="0">
                <a:solidFill>
                  <a:schemeClr val="bg1"/>
                </a:solidFill>
              </a:rPr>
              <a:t>The tax burden needs to be shifted from labour to resource use and the use of eco-system services</a:t>
            </a:r>
          </a:p>
        </p:txBody>
      </p:sp>
      <p:sp>
        <p:nvSpPr>
          <p:cNvPr id="11" name="Right Arrow 10"/>
          <p:cNvSpPr/>
          <p:nvPr/>
        </p:nvSpPr>
        <p:spPr>
          <a:xfrm flipH="1">
            <a:off x="3342290" y="853571"/>
            <a:ext cx="4609222" cy="1553497"/>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53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Slide Number Placeholder 5"/>
          <p:cNvSpPr>
            <a:spLocks noGrp="1"/>
          </p:cNvSpPr>
          <p:nvPr>
            <p:ph type="sldNum" sz="quarter" idx="12"/>
          </p:nvPr>
        </p:nvSpPr>
        <p:spPr/>
        <p:txBody>
          <a:bodyPr/>
          <a:lstStyle/>
          <a:p>
            <a:fld id="{6ADF8259-15AB-4840-B4AC-6A1BE48E3123}" type="slidenum">
              <a:rPr lang="en-GB" smtClean="0"/>
              <a:pPr/>
              <a:t>32</a:t>
            </a:fld>
            <a:endParaRPr lang="en-GB"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1886" y="-109182"/>
            <a:ext cx="12287534" cy="7083187"/>
          </a:xfrm>
          <a:prstGeom prst="rect">
            <a:avLst/>
          </a:prstGeom>
        </p:spPr>
      </p:pic>
    </p:spTree>
    <p:extLst>
      <p:ext uri="{BB962C8B-B14F-4D97-AF65-F5344CB8AC3E}">
        <p14:creationId xmlns:p14="http://schemas.microsoft.com/office/powerpoint/2010/main" val="25475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969"/>
          </a:xfrm>
        </p:spPr>
        <p:txBody>
          <a:bodyPr/>
          <a:lstStyle/>
          <a:p>
            <a:r>
              <a:rPr lang="es-ES" dirty="0"/>
              <a:t>Acuerdos internacionales </a:t>
            </a:r>
          </a:p>
        </p:txBody>
      </p:sp>
      <p:sp>
        <p:nvSpPr>
          <p:cNvPr id="7" name="Content Placeholder 6"/>
          <p:cNvSpPr>
            <a:spLocks noGrp="1"/>
          </p:cNvSpPr>
          <p:nvPr>
            <p:ph idx="1"/>
          </p:nvPr>
        </p:nvSpPr>
        <p:spPr>
          <a:xfrm>
            <a:off x="735037" y="1379094"/>
            <a:ext cx="11456963" cy="2272061"/>
          </a:xfrm>
        </p:spPr>
        <p:txBody>
          <a:bodyPr>
            <a:noAutofit/>
          </a:bodyPr>
          <a:lstStyle/>
          <a:p>
            <a:r>
              <a:rPr lang="es-ES" sz="4000" dirty="0"/>
              <a:t>Acuerdo de Paris: “</a:t>
            </a:r>
            <a:r>
              <a:rPr lang="es-ES" dirty="0"/>
              <a:t>Situar los flujos financieros en un nivel compatible con una trayectoria que conduzca a un desarrollo </a:t>
            </a:r>
            <a:r>
              <a:rPr lang="es-ES" dirty="0" err="1"/>
              <a:t>resiliente</a:t>
            </a:r>
            <a:r>
              <a:rPr lang="es-ES" dirty="0"/>
              <a:t> al clima y con bajas emisiones de gases de efecto invernadero.” Articulo 2</a:t>
            </a:r>
          </a:p>
          <a:p>
            <a:r>
              <a:rPr lang="es-ES" sz="4000" dirty="0"/>
              <a:t>Objetivos de Desarrollo Sostenible</a:t>
            </a:r>
            <a:endParaRPr lang="es-ES" dirty="0"/>
          </a:p>
          <a:p>
            <a:pPr lvl="1"/>
            <a:r>
              <a:rPr lang="es-ES" dirty="0"/>
              <a:t>Salud y bienestar, agua limpia y saneamiento, energía asequible y no contaminante, trabajo decente y crecimiento económico, industria, innovación e infraestructura, producción y consumo responsables</a:t>
            </a:r>
            <a:endParaRPr lang="es-ES"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4</a:t>
            </a:fld>
            <a:endParaRPr lang="en-GB" dirty="0"/>
          </a:p>
        </p:txBody>
      </p:sp>
      <p:sp>
        <p:nvSpPr>
          <p:cNvPr id="9" name="Date Placeholder 3"/>
          <p:cNvSpPr>
            <a:spLocks noGrp="1"/>
          </p:cNvSpPr>
          <p:nvPr>
            <p:ph type="dt" sz="half" idx="10"/>
          </p:nvPr>
        </p:nvSpPr>
        <p:spPr>
          <a:xfrm>
            <a:off x="838200" y="6356350"/>
            <a:ext cx="2743200" cy="365125"/>
          </a:xfrm>
        </p:spPr>
        <p:txBody>
          <a:bodyPr/>
          <a:lstStyle/>
          <a:p>
            <a:fld id="{64E5F1E4-CEF2-4CFE-8FC0-FCDF66B7217B}" type="datetime4">
              <a:rPr lang="en-GB" smtClean="0"/>
              <a:t>28 November 2016</a:t>
            </a:fld>
            <a:endParaRPr lang="en-GB" dirty="0"/>
          </a:p>
        </p:txBody>
      </p:sp>
      <p:sp>
        <p:nvSpPr>
          <p:cNvPr id="10" name="Footer Placeholder 4"/>
          <p:cNvSpPr>
            <a:spLocks noGrp="1"/>
          </p:cNvSpPr>
          <p:nvPr>
            <p:ph type="ftr" sz="quarter" idx="11"/>
          </p:nvPr>
        </p:nvSpPr>
        <p:spPr>
          <a:xfrm>
            <a:off x="4038600" y="6356350"/>
            <a:ext cx="4114800" cy="365125"/>
          </a:xfrm>
        </p:spPr>
        <p:txBody>
          <a:bodyPr/>
          <a:lstStyle/>
          <a:p>
            <a:r>
              <a:rPr lang="en-GB"/>
              <a:t>Green Budget Europe</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665124"/>
            <a:ext cx="4227225" cy="219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391" y="4665124"/>
            <a:ext cx="3926174" cy="2192876"/>
          </a:xfrm>
          <a:prstGeom prst="rect">
            <a:avLst/>
          </a:prstGeom>
        </p:spPr>
      </p:pic>
    </p:spTree>
    <p:extLst>
      <p:ext uri="{BB962C8B-B14F-4D97-AF65-F5344CB8AC3E}">
        <p14:creationId xmlns:p14="http://schemas.microsoft.com/office/powerpoint/2010/main" val="73938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Compromisos de la UE</a:t>
            </a:r>
          </a:p>
        </p:txBody>
      </p:sp>
      <p:sp>
        <p:nvSpPr>
          <p:cNvPr id="3" name="Content Placeholder 2"/>
          <p:cNvSpPr>
            <a:spLocks noGrp="1"/>
          </p:cNvSpPr>
          <p:nvPr>
            <p:ph idx="1"/>
          </p:nvPr>
        </p:nvSpPr>
        <p:spPr/>
        <p:txBody>
          <a:bodyPr/>
          <a:lstStyle/>
          <a:p>
            <a:r>
              <a:rPr lang="es-ES" b="1" dirty="0"/>
              <a:t>UE marco en materia de clima y energía para 2030:</a:t>
            </a:r>
          </a:p>
          <a:p>
            <a:pPr lvl="1"/>
            <a:r>
              <a:rPr lang="es-ES" dirty="0"/>
              <a:t>40% reducción de las emisiones de gases de efecto invernadero (1990)</a:t>
            </a:r>
          </a:p>
          <a:p>
            <a:pPr lvl="1"/>
            <a:r>
              <a:rPr lang="es-ES" dirty="0"/>
              <a:t>27% energía renovable </a:t>
            </a:r>
          </a:p>
          <a:p>
            <a:pPr lvl="1"/>
            <a:r>
              <a:rPr lang="es-ES" dirty="0"/>
              <a:t>27% eficiencia energética </a:t>
            </a:r>
          </a:p>
          <a:p>
            <a:r>
              <a:rPr lang="es-ES" b="1" dirty="0"/>
              <a:t>Estrategia Europa 2020 </a:t>
            </a:r>
            <a:r>
              <a:rPr lang="es-ES" dirty="0"/>
              <a:t>para el crecimiento y la ocupación: sugiere un cambio del modelo fiscal en el que los impuestos al trabajo y al consumo se reduzcan como contrapartida a la subida de los impuestos medioambientales y energéticos. </a:t>
            </a:r>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5</a:t>
            </a:fld>
            <a:endParaRPr lang="en-GB" dirty="0"/>
          </a:p>
        </p:txBody>
      </p:sp>
    </p:spTree>
    <p:extLst>
      <p:ext uri="{BB962C8B-B14F-4D97-AF65-F5344CB8AC3E}">
        <p14:creationId xmlns:p14="http://schemas.microsoft.com/office/powerpoint/2010/main" val="181779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Reglamentos EU</a:t>
            </a:r>
          </a:p>
        </p:txBody>
      </p:sp>
      <p:sp>
        <p:nvSpPr>
          <p:cNvPr id="3" name="Content Placeholder 2"/>
          <p:cNvSpPr>
            <a:spLocks noGrp="1"/>
          </p:cNvSpPr>
          <p:nvPr>
            <p:ph idx="1"/>
          </p:nvPr>
        </p:nvSpPr>
        <p:spPr/>
        <p:txBody>
          <a:bodyPr/>
          <a:lstStyle/>
          <a:p>
            <a:r>
              <a:rPr lang="es-ES" b="1" dirty="0"/>
              <a:t>Directiva sobre la imposición de la energía (2003)</a:t>
            </a:r>
            <a:r>
              <a:rPr lang="es-ES" dirty="0"/>
              <a:t>: tipos mínimos del impuesto especial para casi todos los productos energéticos. 2011: propuesta de revisión, fracasó en el Consejo de Ministros en 2015.</a:t>
            </a:r>
          </a:p>
          <a:p>
            <a:r>
              <a:rPr lang="es-ES" b="1" dirty="0"/>
              <a:t>Régimen de comercio de derechos de emisión de la UE (2005)</a:t>
            </a:r>
            <a:r>
              <a:rPr lang="es-ES" dirty="0"/>
              <a:t>: actualmente en revisión.</a:t>
            </a:r>
          </a:p>
          <a:p>
            <a:r>
              <a:rPr lang="es-ES" b="1" dirty="0"/>
              <a:t>Semestre Europeo (2010)</a:t>
            </a:r>
            <a:r>
              <a:rPr lang="es-ES" dirty="0"/>
              <a:t>: coordinación de políticas presupuestarias, económicas, de empleo – recomendaciones especificas por país. </a:t>
            </a:r>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6</a:t>
            </a:fld>
            <a:endParaRPr lang="en-GB" dirty="0"/>
          </a:p>
        </p:txBody>
      </p:sp>
    </p:spTree>
    <p:extLst>
      <p:ext uri="{BB962C8B-B14F-4D97-AF65-F5344CB8AC3E}">
        <p14:creationId xmlns:p14="http://schemas.microsoft.com/office/powerpoint/2010/main" val="30894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España: Déficit publico</a:t>
            </a:r>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7</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1760883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680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Por su compromiso con el cambio climático</a:t>
            </a:r>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8</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9697846"/>
              </p:ext>
            </p:extLst>
          </p:nvPr>
        </p:nvGraphicFramePr>
        <p:xfrm>
          <a:off x="859738" y="152582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
          <p:cNvSpPr txBox="1"/>
          <p:nvPr/>
        </p:nvSpPr>
        <p:spPr>
          <a:xfrm>
            <a:off x="859738" y="5862840"/>
            <a:ext cx="4776564" cy="600164"/>
          </a:xfrm>
          <a:prstGeom prst="rect">
            <a:avLst/>
          </a:prstGeom>
          <a:solidFill>
            <a:sysClr val="window" lastClr="FFFFFF"/>
          </a:solidFill>
        </p:spPr>
        <p:txBody>
          <a:bodyPr wrap="square" rtlCol="0">
            <a:spAutoFit/>
          </a:bodyPr>
          <a:lstStyle>
            <a:defPPr>
              <a:defRPr lang="de-DE"/>
            </a:defPPr>
            <a:lvl1pPr algn="l" rtl="0" fontAlgn="base">
              <a:spcBef>
                <a:spcPct val="0"/>
              </a:spcBef>
              <a:spcAft>
                <a:spcPct val="0"/>
              </a:spcAft>
              <a:defRPr sz="2400" kern="1200">
                <a:solidFill>
                  <a:schemeClr val="tx1"/>
                </a:solidFill>
                <a:latin typeface="Century Gothic"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entury Gothic"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entury Gothic"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entury Gothic"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entury Gothic" pitchFamily="34" charset="0"/>
                <a:ea typeface="MS PGothic" pitchFamily="34" charset="-128"/>
                <a:cs typeface="+mn-cs"/>
              </a:defRPr>
            </a:lvl5pPr>
            <a:lvl6pPr marL="2286000" algn="l" defTabSz="914400" rtl="0" eaLnBrk="1" latinLnBrk="0" hangingPunct="1">
              <a:defRPr sz="2400" kern="1200">
                <a:solidFill>
                  <a:schemeClr val="tx1"/>
                </a:solidFill>
                <a:latin typeface="Century Gothic" pitchFamily="34" charset="0"/>
                <a:ea typeface="MS PGothic" pitchFamily="34" charset="-128"/>
                <a:cs typeface="+mn-cs"/>
              </a:defRPr>
            </a:lvl6pPr>
            <a:lvl7pPr marL="2743200" algn="l" defTabSz="914400" rtl="0" eaLnBrk="1" latinLnBrk="0" hangingPunct="1">
              <a:defRPr sz="2400" kern="1200">
                <a:solidFill>
                  <a:schemeClr val="tx1"/>
                </a:solidFill>
                <a:latin typeface="Century Gothic" pitchFamily="34" charset="0"/>
                <a:ea typeface="MS PGothic" pitchFamily="34" charset="-128"/>
                <a:cs typeface="+mn-cs"/>
              </a:defRPr>
            </a:lvl7pPr>
            <a:lvl8pPr marL="3200400" algn="l" defTabSz="914400" rtl="0" eaLnBrk="1" latinLnBrk="0" hangingPunct="1">
              <a:defRPr sz="2400" kern="1200">
                <a:solidFill>
                  <a:schemeClr val="tx1"/>
                </a:solidFill>
                <a:latin typeface="Century Gothic" pitchFamily="34" charset="0"/>
                <a:ea typeface="MS PGothic" pitchFamily="34" charset="-128"/>
                <a:cs typeface="+mn-cs"/>
              </a:defRPr>
            </a:lvl8pPr>
            <a:lvl9pPr marL="3657600" algn="l" defTabSz="914400" rtl="0" eaLnBrk="1" latinLnBrk="0" hangingPunct="1">
              <a:defRPr sz="2400" kern="1200">
                <a:solidFill>
                  <a:schemeClr val="tx1"/>
                </a:solidFill>
                <a:latin typeface="Century Gothic" pitchFamily="34" charset="0"/>
                <a:ea typeface="MS PGothic"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Fuente: </a:t>
            </a:r>
            <a:r>
              <a:rPr kumimoji="0" lang="en-GB" sz="1200" b="0" i="1" u="none" strike="noStrike" kern="1200" cap="none" spc="0" normalizeH="0" baseline="0" noProof="0" dirty="0" err="1">
                <a:ln>
                  <a:noFill/>
                </a:ln>
                <a:solidFill>
                  <a:sysClr val="windowText" lastClr="000000"/>
                </a:solidFill>
                <a:effectLst/>
                <a:uLnTx/>
                <a:uFillTx/>
                <a:latin typeface="Arial"/>
                <a:ea typeface="MS PGothic" pitchFamily="34" charset="-128"/>
                <a:cs typeface="+mn-cs"/>
              </a:rPr>
              <a:t>Elaboración</a:t>
            </a:r>
            <a:r>
              <a:rPr kumimoji="0" lang="en-GB"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a:t>
            </a:r>
            <a:r>
              <a:rPr kumimoji="0" lang="en-GB" sz="1200" b="0" i="1" u="none" strike="noStrike" kern="1200" cap="none" spc="0" normalizeH="0" baseline="0" noProof="0" dirty="0" err="1">
                <a:ln>
                  <a:noFill/>
                </a:ln>
                <a:solidFill>
                  <a:sysClr val="windowText" lastClr="000000"/>
                </a:solidFill>
                <a:effectLst/>
                <a:uLnTx/>
                <a:uFillTx/>
                <a:latin typeface="Arial"/>
                <a:ea typeface="MS PGothic" pitchFamily="34" charset="-128"/>
                <a:cs typeface="+mn-cs"/>
              </a:rPr>
              <a:t>propia</a:t>
            </a:r>
            <a:r>
              <a:rPr kumimoji="0" lang="en-GB"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a </a:t>
            </a:r>
            <a:r>
              <a:rPr kumimoji="0" lang="en-GB" sz="1200" b="0" i="1" u="none" strike="noStrike" kern="1200" cap="none" spc="0" normalizeH="0" baseline="0" noProof="0" dirty="0" err="1">
                <a:ln>
                  <a:noFill/>
                </a:ln>
                <a:solidFill>
                  <a:sysClr val="windowText" lastClr="000000"/>
                </a:solidFill>
                <a:effectLst/>
                <a:uLnTx/>
                <a:uFillTx/>
                <a:latin typeface="Arial"/>
                <a:ea typeface="MS PGothic" pitchFamily="34" charset="-128"/>
                <a:cs typeface="+mn-cs"/>
              </a:rPr>
              <a:t>partir</a:t>
            </a:r>
            <a:r>
              <a:rPr kumimoji="0" lang="en-GB"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de Eurostat</a:t>
            </a:r>
            <a:r>
              <a:rPr kumimoji="0" lang="es-ES"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a:t>
            </a:r>
            <a:r>
              <a:rPr kumimoji="0" lang="es-ES" sz="1200" b="0" i="1" u="none" strike="noStrike" kern="1200" cap="none" spc="0" normalizeH="0" baseline="0" noProof="0" dirty="0" err="1">
                <a:ln>
                  <a:noFill/>
                </a:ln>
                <a:solidFill>
                  <a:sysClr val="windowText" lastClr="000000"/>
                </a:solidFill>
                <a:effectLst/>
                <a:uLnTx/>
                <a:uFillTx/>
                <a:latin typeface="Arial"/>
                <a:ea typeface="MS PGothic" pitchFamily="34" charset="-128"/>
                <a:cs typeface="+mn-cs"/>
              </a:rPr>
              <a:t>Europe</a:t>
            </a:r>
            <a:r>
              <a:rPr kumimoji="0" lang="es-ES"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2020 </a:t>
            </a:r>
            <a:r>
              <a:rPr kumimoji="0" lang="es-ES" sz="1200" b="0" i="1" u="none" strike="noStrike" kern="1200" cap="none" spc="0" normalizeH="0" baseline="0" noProof="0" dirty="0" err="1">
                <a:ln>
                  <a:noFill/>
                </a:ln>
                <a:solidFill>
                  <a:sysClr val="windowText" lastClr="000000"/>
                </a:solidFill>
                <a:effectLst/>
                <a:uLnTx/>
                <a:uFillTx/>
                <a:latin typeface="Arial"/>
                <a:ea typeface="MS PGothic" pitchFamily="34" charset="-128"/>
                <a:cs typeface="+mn-cs"/>
              </a:rPr>
              <a:t>targerts</a:t>
            </a:r>
            <a:r>
              <a:rPr kumimoji="0" lang="es-ES"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CO2 </a:t>
            </a:r>
            <a:r>
              <a:rPr kumimoji="0" lang="es-ES" sz="1200" b="0" i="1" u="none" strike="noStrike" kern="1200" cap="none" spc="0" normalizeH="0" baseline="0" noProof="0" dirty="0" err="1">
                <a:ln>
                  <a:noFill/>
                </a:ln>
                <a:solidFill>
                  <a:sysClr val="windowText" lastClr="000000"/>
                </a:solidFill>
                <a:effectLst/>
                <a:uLnTx/>
                <a:uFillTx/>
                <a:latin typeface="Arial"/>
                <a:ea typeface="MS PGothic" pitchFamily="34" charset="-128"/>
                <a:cs typeface="+mn-cs"/>
              </a:rPr>
              <a:t>emissions</a:t>
            </a:r>
            <a:r>
              <a:rPr kumimoji="0" lang="es-ES"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rPr>
              <a:t> </a:t>
            </a:r>
            <a:endParaRPr kumimoji="0" lang="en-US" sz="1200" b="0" i="1" u="none" strike="noStrike" kern="1200" cap="none" spc="0" normalizeH="0" baseline="0" noProof="0" dirty="0">
              <a:ln>
                <a:noFill/>
              </a:ln>
              <a:solidFill>
                <a:sysClr val="windowText" lastClr="000000"/>
              </a:solidFill>
              <a:effectLst/>
              <a:uLnTx/>
              <a:uFillTx/>
              <a:latin typeface="Arial"/>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900" b="0" i="1" u="none" strike="noStrike" kern="1200" cap="none" spc="0" normalizeH="0" baseline="0" noProof="0" dirty="0">
              <a:ln>
                <a:noFill/>
              </a:ln>
              <a:solidFill>
                <a:sysClr val="windowText" lastClr="000000"/>
              </a:solidFill>
              <a:effectLst/>
              <a:uLnTx/>
              <a:uFillTx/>
              <a:latin typeface="Century Gothic" pitchFamily="34" charset="0"/>
              <a:ea typeface="MS PGothic" pitchFamily="34" charset="-128"/>
              <a:cs typeface="+mn-cs"/>
            </a:endParaRPr>
          </a:p>
        </p:txBody>
      </p:sp>
    </p:spTree>
    <p:extLst>
      <p:ext uri="{BB962C8B-B14F-4D97-AF65-F5344CB8AC3E}">
        <p14:creationId xmlns:p14="http://schemas.microsoft.com/office/powerpoint/2010/main" val="386055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Fiscalidad ambiental en % de PIB en 2012</a:t>
            </a:r>
            <a:endParaRPr lang="en-GB" dirty="0"/>
          </a:p>
        </p:txBody>
      </p:sp>
      <p:sp>
        <p:nvSpPr>
          <p:cNvPr id="4" name="Date Placeholder 3"/>
          <p:cNvSpPr>
            <a:spLocks noGrp="1"/>
          </p:cNvSpPr>
          <p:nvPr>
            <p:ph type="dt" sz="half" idx="10"/>
          </p:nvPr>
        </p:nvSpPr>
        <p:spPr/>
        <p:txBody>
          <a:bodyPr/>
          <a:lstStyle/>
          <a:p>
            <a:fld id="{35EE1B62-C01C-44E8-A01E-9FDEA1FCB199}" type="datetime4">
              <a:rPr lang="en-GB" smtClean="0"/>
              <a:t>28 November 2016</a:t>
            </a:fld>
            <a:endParaRPr lang="en-GB" dirty="0"/>
          </a:p>
        </p:txBody>
      </p:sp>
      <p:sp>
        <p:nvSpPr>
          <p:cNvPr id="5" name="Footer Placeholder 4"/>
          <p:cNvSpPr>
            <a:spLocks noGrp="1"/>
          </p:cNvSpPr>
          <p:nvPr>
            <p:ph type="ftr" sz="quarter" idx="11"/>
          </p:nvPr>
        </p:nvSpPr>
        <p:spPr/>
        <p:txBody>
          <a:bodyPr/>
          <a:lstStyle/>
          <a:p>
            <a:r>
              <a:rPr lang="en-GB"/>
              <a:t>Green Budget Europe</a:t>
            </a:r>
            <a:endParaRPr lang="en-GB" dirty="0"/>
          </a:p>
        </p:txBody>
      </p:sp>
      <p:sp>
        <p:nvSpPr>
          <p:cNvPr id="6" name="Slide Number Placeholder 5"/>
          <p:cNvSpPr>
            <a:spLocks noGrp="1"/>
          </p:cNvSpPr>
          <p:nvPr>
            <p:ph type="sldNum" sz="quarter" idx="12"/>
          </p:nvPr>
        </p:nvSpPr>
        <p:spPr/>
        <p:txBody>
          <a:bodyPr/>
          <a:lstStyle/>
          <a:p>
            <a:fld id="{6ADF8259-15AB-4840-B4AC-6A1BE48E3123}" type="slidenum">
              <a:rPr lang="en-GB" smtClean="0"/>
              <a:pPr/>
              <a:t>9</a:t>
            </a:fld>
            <a:endParaRPr lang="en-GB" dirty="0"/>
          </a:p>
        </p:txBody>
      </p:sp>
      <p:pic>
        <p:nvPicPr>
          <p:cNvPr id="9" name="Content Placeholder 8"/>
          <p:cNvPicPr>
            <a:picLocks noGrp="1" noChangeAspect="1"/>
          </p:cNvPicPr>
          <p:nvPr>
            <p:ph idx="1"/>
          </p:nvPr>
        </p:nvPicPr>
        <p:blipFill>
          <a:blip r:embed="rId2"/>
          <a:stretch>
            <a:fillRect/>
          </a:stretch>
        </p:blipFill>
        <p:spPr>
          <a:xfrm>
            <a:off x="959370" y="1825625"/>
            <a:ext cx="10415967" cy="4351338"/>
          </a:xfrm>
          <a:prstGeom prst="rect">
            <a:avLst/>
          </a:prstGeom>
        </p:spPr>
      </p:pic>
      <p:sp>
        <p:nvSpPr>
          <p:cNvPr id="10" name="Rectangle 2"/>
          <p:cNvSpPr/>
          <p:nvPr/>
        </p:nvSpPr>
        <p:spPr>
          <a:xfrm>
            <a:off x="838200" y="6248628"/>
            <a:ext cx="4722597"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b="0" i="1" u="none" strike="noStrike" kern="0" cap="none" spc="0" normalizeH="0" baseline="30000" noProof="0" dirty="0">
                <a:ln>
                  <a:noFill/>
                </a:ln>
                <a:solidFill>
                  <a:prstClr val="black"/>
                </a:solidFill>
                <a:effectLst/>
                <a:uLnTx/>
                <a:uFillTx/>
              </a:rPr>
              <a:t>Source: Eurostat (2015): Taxation Trends in the European Union. </a:t>
            </a:r>
          </a:p>
        </p:txBody>
      </p:sp>
    </p:spTree>
    <p:extLst>
      <p:ext uri="{BB962C8B-B14F-4D97-AF65-F5344CB8AC3E}">
        <p14:creationId xmlns:p14="http://schemas.microsoft.com/office/powerpoint/2010/main" val="3234409729"/>
      </p:ext>
    </p:extLst>
  </p:cSld>
  <p:clrMapOvr>
    <a:masterClrMapping/>
  </p:clrMapOvr>
</p:sld>
</file>

<file path=ppt/theme/theme1.xml><?xml version="1.0" encoding="utf-8"?>
<a:theme xmlns:a="http://schemas.openxmlformats.org/drawingml/2006/main" name="GBE Office Theme">
  <a:themeElements>
    <a:clrScheme name="GBE Palette">
      <a:dk1>
        <a:sysClr val="windowText" lastClr="000000"/>
      </a:dk1>
      <a:lt1>
        <a:sysClr val="window" lastClr="FFFFFF"/>
      </a:lt1>
      <a:dk2>
        <a:srgbClr val="44546A"/>
      </a:dk2>
      <a:lt2>
        <a:srgbClr val="E7E6E6"/>
      </a:lt2>
      <a:accent1>
        <a:srgbClr val="57934A"/>
      </a:accent1>
      <a:accent2>
        <a:srgbClr val="3F3F3F"/>
      </a:accent2>
      <a:accent3>
        <a:srgbClr val="ED7D31"/>
      </a:accent3>
      <a:accent4>
        <a:srgbClr val="FFC000"/>
      </a:accent4>
      <a:accent5>
        <a:srgbClr val="2E75B5"/>
      </a:accent5>
      <a:accent6>
        <a:srgbClr val="FF3B3B"/>
      </a:accent6>
      <a:hlink>
        <a:srgbClr val="57934A"/>
      </a:hlink>
      <a:folHlink>
        <a:srgbClr val="7030A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GBE_Standard presentation.pptx" id="{505C3A02-BD7F-46CE-987A-1CCCD853FA93}" vid="{3B9ADA53-131E-4C09-B46E-F8070978C24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GBE_Standard presentation.pptx" id="{505C3A02-BD7F-46CE-987A-1CCCD853FA93}" vid="{6572BE20-5ACF-49C8-A619-8EBABE2C4900}"/>
    </a:ext>
  </a:extLst>
</a:theme>
</file>

<file path=ppt/theme/theme3.xml><?xml version="1.0" encoding="utf-8"?>
<a:theme xmlns:a="http://schemas.openxmlformats.org/drawingml/2006/main" name="Office Theme">
  <a:themeElements>
    <a:clrScheme name="GBE Palette">
      <a:dk1>
        <a:sysClr val="windowText" lastClr="000000"/>
      </a:dk1>
      <a:lt1>
        <a:sysClr val="window" lastClr="FFFFFF"/>
      </a:lt1>
      <a:dk2>
        <a:srgbClr val="44546A"/>
      </a:dk2>
      <a:lt2>
        <a:srgbClr val="E7E6E6"/>
      </a:lt2>
      <a:accent1>
        <a:srgbClr val="57934A"/>
      </a:accent1>
      <a:accent2>
        <a:srgbClr val="3F3F3F"/>
      </a:accent2>
      <a:accent3>
        <a:srgbClr val="ED7D31"/>
      </a:accent3>
      <a:accent4>
        <a:srgbClr val="FFC000"/>
      </a:accent4>
      <a:accent5>
        <a:srgbClr val="2E75B5"/>
      </a:accent5>
      <a:accent6>
        <a:srgbClr val="FF3B3B"/>
      </a:accent6>
      <a:hlink>
        <a:srgbClr val="57934A"/>
      </a:hlink>
      <a:folHlink>
        <a:srgbClr val="7030A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BE Palette">
      <a:dk1>
        <a:sysClr val="windowText" lastClr="000000"/>
      </a:dk1>
      <a:lt1>
        <a:sysClr val="window" lastClr="FFFFFF"/>
      </a:lt1>
      <a:dk2>
        <a:srgbClr val="44546A"/>
      </a:dk2>
      <a:lt2>
        <a:srgbClr val="E7E6E6"/>
      </a:lt2>
      <a:accent1>
        <a:srgbClr val="57934A"/>
      </a:accent1>
      <a:accent2>
        <a:srgbClr val="3F3F3F"/>
      </a:accent2>
      <a:accent3>
        <a:srgbClr val="ED7D31"/>
      </a:accent3>
      <a:accent4>
        <a:srgbClr val="FFC000"/>
      </a:accent4>
      <a:accent5>
        <a:srgbClr val="2E75B5"/>
      </a:accent5>
      <a:accent6>
        <a:srgbClr val="FF3B3B"/>
      </a:accent6>
      <a:hlink>
        <a:srgbClr val="57934A"/>
      </a:hlink>
      <a:folHlink>
        <a:srgbClr val="7030A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NEW_GBE standard presentation</Template>
  <TotalTime>328</TotalTime>
  <Words>1986</Words>
  <Application>Microsoft Office PowerPoint</Application>
  <PresentationFormat>Widescreen</PresentationFormat>
  <Paragraphs>292</Paragraphs>
  <Slides>32</Slides>
  <Notes>11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MS PGothic</vt:lpstr>
      <vt:lpstr>MS PGothic</vt:lpstr>
      <vt:lpstr>Arial</vt:lpstr>
      <vt:lpstr>Calibri</vt:lpstr>
      <vt:lpstr>Calibri Light</vt:lpstr>
      <vt:lpstr>Century Gothic</vt:lpstr>
      <vt:lpstr>Times New Roman</vt:lpstr>
      <vt:lpstr>Wingdings</vt:lpstr>
      <vt:lpstr>GBE Office Theme</vt:lpstr>
      <vt:lpstr>Custom Design</vt:lpstr>
      <vt:lpstr>Arbeitsblatt</vt:lpstr>
      <vt:lpstr>Panorámica internacional de la fiscalidad ambiental</vt:lpstr>
      <vt:lpstr> Green Budget Europe  </vt:lpstr>
      <vt:lpstr>Contenido</vt:lpstr>
      <vt:lpstr>Acuerdos internacionales </vt:lpstr>
      <vt:lpstr>Compromisos de la UE</vt:lpstr>
      <vt:lpstr>Reglamentos EU</vt:lpstr>
      <vt:lpstr>España: Déficit publico</vt:lpstr>
      <vt:lpstr>Por su compromiso con el cambio climático</vt:lpstr>
      <vt:lpstr>Fiscalidad ambiental en % de PIB en 2012</vt:lpstr>
      <vt:lpstr>Ejemplos de fiscalidad ambiental</vt:lpstr>
      <vt:lpstr>PowerPoint Presentation</vt:lpstr>
      <vt:lpstr>Fiscalidad ambiental en el Portugal</vt:lpstr>
      <vt:lpstr> Enseñanzas adquiridas </vt:lpstr>
      <vt:lpstr>PowerPoint Presentation</vt:lpstr>
      <vt:lpstr>PowerPoint Presentation</vt:lpstr>
      <vt:lpstr>PowerPoint Presentation</vt:lpstr>
      <vt:lpstr>Nr 5 guidelines for the employment policies of the Member states for 2015 (EU 2025/1848 pr 5 October 2015)  </vt:lpstr>
      <vt:lpstr>PowerPoint Presentation</vt:lpstr>
      <vt:lpstr>Businesses need adequate price signals for their investment decisions </vt:lpstr>
      <vt:lpstr>Breakdown of tax revenue by EU Member State by main tax categories (% of GDP) 2014 </vt:lpstr>
      <vt:lpstr>Stagnating share of environmental taxes (in % of total revenues from taxes and social contribution, EU-28)</vt:lpstr>
      <vt:lpstr>PowerPoint Presentation</vt:lpstr>
      <vt:lpstr>10,1% increase in ratio of labour to environmental taxes, EU-27 between 2000 and 2011 </vt:lpstr>
      <vt:lpstr>Hybrid legal architecture</vt:lpstr>
      <vt:lpstr>Let‘s proof it: Country Reports of the EC 2013-2016 </vt:lpstr>
      <vt:lpstr>PowerPoint Presentation</vt:lpstr>
      <vt:lpstr>Green Budget Europe´s activities </vt:lpstr>
      <vt:lpstr>2016 Annual Growth Survey</vt:lpstr>
      <vt:lpstr>The “Juncker Semester“: Streamlining</vt:lpstr>
      <vt:lpstr>Climate and Energy in Annual Growth Surveys </vt:lpstr>
      <vt:lpstr>Scoreboard of Indicators 2017          Auxiliary Indicators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ECF Brownbag</dc:title>
  <dc:creator>GBE - Green Budget Europe</dc:creator>
  <cp:lastModifiedBy>GBE - Rozan Consten</cp:lastModifiedBy>
  <cp:revision>289</cp:revision>
  <dcterms:created xsi:type="dcterms:W3CDTF">2016-02-04T12:35:58Z</dcterms:created>
  <dcterms:modified xsi:type="dcterms:W3CDTF">2016-11-28T20:53:12Z</dcterms:modified>
</cp:coreProperties>
</file>